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72" r:id="rId3"/>
    <p:sldId id="290" r:id="rId4"/>
    <p:sldId id="292" r:id="rId5"/>
    <p:sldId id="293" r:id="rId6"/>
    <p:sldId id="294" r:id="rId7"/>
    <p:sldId id="289" r:id="rId8"/>
    <p:sldId id="275" r:id="rId9"/>
    <p:sldId id="276" r:id="rId10"/>
    <p:sldId id="267" r:id="rId11"/>
    <p:sldId id="284" r:id="rId12"/>
    <p:sldId id="268" r:id="rId13"/>
    <p:sldId id="285" r:id="rId14"/>
    <p:sldId id="277" r:id="rId15"/>
    <p:sldId id="278" r:id="rId16"/>
    <p:sldId id="266" r:id="rId17"/>
    <p:sldId id="27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E0"/>
    <a:srgbClr val="F2F2F2"/>
    <a:srgbClr val="BDD7EE"/>
    <a:srgbClr val="E000A0"/>
    <a:srgbClr val="92D050"/>
    <a:srgbClr val="ED7D31"/>
    <a:srgbClr val="46555F"/>
    <a:srgbClr val="3E6861"/>
    <a:srgbClr val="7030A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0126" autoAdjust="0"/>
  </p:normalViewPr>
  <p:slideViewPr>
    <p:cSldViewPr snapToGrid="0">
      <p:cViewPr varScale="1">
        <p:scale>
          <a:sx n="71" d="100"/>
          <a:sy n="71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6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2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0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9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7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7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4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5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97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1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microsoft.com/office/2007/relationships/hdphoto" Target="../media/hdphoto4.wdp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70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710.png"/><Relationship Id="rId3" Type="http://schemas.microsoft.com/office/2007/relationships/hdphoto" Target="../media/hdphoto5.wdp"/><Relationship Id="rId7" Type="http://schemas.openxmlformats.org/officeDocument/2006/relationships/image" Target="../media/image600.png"/><Relationship Id="rId12" Type="http://schemas.openxmlformats.org/officeDocument/2006/relationships/image" Target="../media/image630.png"/><Relationship Id="rId2" Type="http://schemas.openxmlformats.org/officeDocument/2006/relationships/image" Target="../media/image72.png"/><Relationship Id="rId16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0.png"/><Relationship Id="rId5" Type="http://schemas.microsoft.com/office/2007/relationships/hdphoto" Target="../media/hdphoto6.wdp"/><Relationship Id="rId15" Type="http://schemas.openxmlformats.org/officeDocument/2006/relationships/image" Target="../media/image720.png"/><Relationship Id="rId10" Type="http://schemas.openxmlformats.org/officeDocument/2006/relationships/image" Target="../media/image620.png"/><Relationship Id="rId4" Type="http://schemas.openxmlformats.org/officeDocument/2006/relationships/image" Target="../media/image73.png"/><Relationship Id="rId9" Type="http://schemas.openxmlformats.org/officeDocument/2006/relationships/image" Target="../media/image590.png"/><Relationship Id="rId14" Type="http://schemas.openxmlformats.org/officeDocument/2006/relationships/image" Target="../media/image4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png"/><Relationship Id="rId26" Type="http://schemas.openxmlformats.org/officeDocument/2006/relationships/image" Target="../media/image15.jpe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17" Type="http://schemas.openxmlformats.org/officeDocument/2006/relationships/image" Target="../media/image910.png"/><Relationship Id="rId25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8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9.png"/><Relationship Id="rId19" Type="http://schemas.openxmlformats.org/officeDocument/2006/relationships/image" Target="../media/image11.png"/><Relationship Id="rId4" Type="http://schemas.openxmlformats.org/officeDocument/2006/relationships/image" Target="../media/image7.png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4" Type="http://schemas.openxmlformats.org/officeDocument/2006/relationships/image" Target="../media/image290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11" Type="http://schemas.openxmlformats.org/officeDocument/2006/relationships/image" Target="../media/image47.png"/><Relationship Id="rId5" Type="http://schemas.openxmlformats.org/officeDocument/2006/relationships/image" Target="../media/image400.png"/><Relationship Id="rId10" Type="http://schemas.openxmlformats.org/officeDocument/2006/relationships/image" Target="../media/image46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1757" y="195769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t-PT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Quarkonia and heavy-light mesons in a covariant quark model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2" descr="http://upload.wikimedia.org/wikipedia/pt/e/ed/I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" y="322483"/>
            <a:ext cx="648072" cy="78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29" y="322483"/>
            <a:ext cx="895002" cy="63931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32311" y="3503156"/>
            <a:ext cx="4607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Sofia Leitão</a:t>
            </a:r>
          </a:p>
          <a:p>
            <a:pPr algn="ctr"/>
            <a:r>
              <a:rPr lang="pt-PT" sz="2000" b="1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CFTP, University of Lisbon, Portugal</a:t>
            </a:r>
            <a:endParaRPr lang="en-US" sz="2000" b="1" dirty="0">
              <a:solidFill>
                <a:srgbClr val="009DE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31522" y="4554055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collaboration with:</a:t>
            </a:r>
          </a:p>
          <a:p>
            <a:pPr algn="ctr"/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Alfred Stadler, M. T. Peña and Elmar P. Biernat</a:t>
            </a:r>
          </a:p>
          <a:p>
            <a:endParaRPr lang="en-US" sz="2000" dirty="0">
              <a:solidFill>
                <a:srgbClr val="46555F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HUGS,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USA										 June, 2015											Sofia Leitão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84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9993" y="5550853"/>
            <a:ext cx="1241788" cy="337426"/>
          </a:xfrm>
          <a:prstGeom prst="rect">
            <a:avLst/>
          </a:prstGeom>
          <a:noFill/>
          <a:ln w="38100">
            <a:solidFill>
              <a:srgbClr val="0C3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 1</a:t>
            </a:r>
            <a:r>
              <a:rPr lang="pt-PT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9992" y="5982566"/>
            <a:ext cx="1250577" cy="32054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 </a:t>
            </a:r>
            <a:r>
              <a:rPr lang="pt-PT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3323" y="5324162"/>
            <a:ext cx="595224" cy="251464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7853323" y="5788560"/>
            <a:ext cx="595224" cy="249742"/>
          </a:xfrm>
          <a:prstGeom prst="rect">
            <a:avLst/>
          </a:prstGeom>
          <a:solidFill>
            <a:srgbClr val="F2F2F2">
              <a:alpha val="56078"/>
            </a:srgbClr>
          </a:solidFill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9589874" y="735089"/>
                <a:ext cx="1457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𝟕𝟗𝟑𝟏</m:t>
                      </m:r>
                    </m:oMath>
                  </m:oMathPara>
                </a14:m>
                <a:endParaRPr lang="pt-PT" b="1" dirty="0" smtClea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874" y="735089"/>
                <a:ext cx="1457066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092" r="-376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de cantos arredondados 18"/>
          <p:cNvSpPr/>
          <p:nvPr/>
        </p:nvSpPr>
        <p:spPr>
          <a:xfrm>
            <a:off x="9230615" y="716341"/>
            <a:ext cx="2145454" cy="1601962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9597472" y="1075069"/>
                <a:ext cx="1439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𝟓𝟑𝟎𝟎</m:t>
                      </m:r>
                    </m:oMath>
                  </m:oMathPara>
                </a14:m>
                <a:endParaRPr lang="pt-PT" b="1" dirty="0" smtClea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472" y="1075069"/>
                <a:ext cx="143943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110" r="-379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613989" y="1371244"/>
                <a:ext cx="1439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𝟒𝟎𝟎𝟎</m:t>
                      </m:r>
                    </m:oMath>
                  </m:oMathPara>
                </a14:m>
                <a:endParaRPr lang="pt-PT" b="1" dirty="0" smtClea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989" y="1371244"/>
                <a:ext cx="143943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119" r="-423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9277866" y="1667419"/>
                <a:ext cx="2098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𝟐𝟓𝟖𝟎</m:t>
                      </m:r>
                    </m:oMath>
                  </m:oMathPara>
                </a14:m>
                <a:endParaRPr lang="pt-PT" b="1" dirty="0" smtClea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66" y="1667419"/>
                <a:ext cx="209820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163" r="-232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9681584" y="2007399"/>
                <a:ext cx="1134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pt-PT" b="1" dirty="0" smtClea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584" y="2007399"/>
                <a:ext cx="113492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301" r="-3172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5" t="50282" r="9617" b="31927"/>
          <a:stretch/>
        </p:blipFill>
        <p:spPr>
          <a:xfrm>
            <a:off x="8508189" y="5235806"/>
            <a:ext cx="1842247" cy="84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778961" y="5552505"/>
                <a:ext cx="37287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𝕝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𝕝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961" y="5552505"/>
                <a:ext cx="3728713" cy="312650"/>
              </a:xfrm>
              <a:prstGeom prst="rect">
                <a:avLst/>
              </a:prstGeom>
              <a:blipFill rotWithShape="0">
                <a:blip r:embed="rId8"/>
                <a:stretch>
                  <a:fillRect l="-1146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737714" y="6033187"/>
                <a:ext cx="5148419" cy="2813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𝕝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𝕝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PT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Sup>
                                <m:sSub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</m:e>
                          </m:d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14" y="6033187"/>
                <a:ext cx="5148419" cy="281359"/>
              </a:xfrm>
              <a:prstGeom prst="rect">
                <a:avLst/>
              </a:prstGeom>
              <a:blipFill rotWithShape="0">
                <a:blip r:embed="rId9"/>
                <a:stretch>
                  <a:fillRect t="-1087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9376018" y="2893990"/>
                <a:ext cx="17857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3600" b="0" i="1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pt-PT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sz="36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PT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sz="3600" b="0" i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sz="3600" b="0" i="1" smtClean="0">
                          <a:ln>
                            <a:solidFill>
                              <a:srgbClr val="46555F"/>
                            </a:solidFill>
                          </a:ln>
                          <a:solidFill>
                            <a:srgbClr val="46555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PT" sz="3600" dirty="0" smtClean="0">
                  <a:ln>
                    <a:solidFill>
                      <a:srgbClr val="46555F"/>
                    </a:solidFill>
                  </a:ln>
                  <a:solidFill>
                    <a:srgbClr val="46555F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018" y="2893990"/>
                <a:ext cx="1785745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2" t="1386" r="25264" b="-1386"/>
          <a:stretch/>
        </p:blipFill>
        <p:spPr>
          <a:xfrm>
            <a:off x="-87099" y="431266"/>
            <a:ext cx="7922841" cy="485079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5" t="34956" r="423" b="32800"/>
          <a:stretch/>
        </p:blipFill>
        <p:spPr>
          <a:xfrm>
            <a:off x="7922887" y="3645915"/>
            <a:ext cx="2479508" cy="15641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9165841" y="319492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Input:</a:t>
            </a:r>
            <a:endParaRPr lang="en-US" sz="2000" dirty="0"/>
          </a:p>
        </p:txBody>
      </p:sp>
      <p:sp>
        <p:nvSpPr>
          <p:cNvPr id="30" name="Retângulo 29"/>
          <p:cNvSpPr/>
          <p:nvPr/>
        </p:nvSpPr>
        <p:spPr>
          <a:xfrm>
            <a:off x="9185339" y="2533321"/>
            <a:ext cx="216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Free-parameters:</a:t>
            </a:r>
            <a:endParaRPr lang="en-US" sz="2000" dirty="0"/>
          </a:p>
        </p:txBody>
      </p:sp>
      <p:cxnSp>
        <p:nvCxnSpPr>
          <p:cNvPr id="25" name="Conector angulado 24"/>
          <p:cNvCxnSpPr>
            <a:stCxn id="19" idx="1"/>
            <a:endCxn id="29" idx="1"/>
          </p:cNvCxnSpPr>
          <p:nvPr/>
        </p:nvCxnSpPr>
        <p:spPr>
          <a:xfrm rot="10800000" flipH="1" flipV="1">
            <a:off x="9230614" y="1517321"/>
            <a:ext cx="145403" cy="1653667"/>
          </a:xfrm>
          <a:prstGeom prst="bentConnector3">
            <a:avLst>
              <a:gd name="adj1" fmla="val -1572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 rot="20198340">
            <a:off x="7574" y="302423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  <a:cs typeface="Helvetica" panose="020B0604020202020204" pitchFamily="34" charset="0"/>
              </a:rPr>
              <a:t>some results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10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28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/>
      <p:bldP spid="21" grpId="0"/>
      <p:bldP spid="22" grpId="0"/>
      <p:bldP spid="23" grpId="0"/>
      <p:bldP spid="29" grpId="0"/>
      <p:bldP spid="1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3907" y="917660"/>
            <a:ext cx="1241788" cy="337426"/>
          </a:xfrm>
          <a:prstGeom prst="rect">
            <a:avLst/>
          </a:prstGeom>
          <a:noFill/>
          <a:ln w="38100">
            <a:solidFill>
              <a:srgbClr val="0C3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 1</a:t>
            </a:r>
            <a:r>
              <a:rPr lang="pt-PT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2452" y="264501"/>
            <a:ext cx="9148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1CSE fit to quarkonia and heavy-light pseudoscalar states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" t="48324" r="96843" b="29774"/>
          <a:stretch/>
        </p:blipFill>
        <p:spPr>
          <a:xfrm>
            <a:off x="86151" y="4523668"/>
            <a:ext cx="346301" cy="1241901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605118" y="1403647"/>
            <a:ext cx="1250577" cy="32054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 </a:t>
            </a:r>
            <a:r>
              <a:rPr lang="pt-PT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" y="1852164"/>
            <a:ext cx="1485714" cy="2742857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01" y="1847690"/>
            <a:ext cx="1384127" cy="2742857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65" y="1847689"/>
            <a:ext cx="1384127" cy="274285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72" y="1863795"/>
            <a:ext cx="1384127" cy="274285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07" y="1847688"/>
            <a:ext cx="1384127" cy="2742857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00" y="1863794"/>
            <a:ext cx="1384127" cy="274285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35" y="1875066"/>
            <a:ext cx="1384127" cy="2742857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67" y="1863793"/>
            <a:ext cx="1384127" cy="274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847311" y="894074"/>
                <a:ext cx="8737391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</m:t>
                      </m:r>
                      <m:sSup>
                        <m:sSupPr>
                          <m:ctrlP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pt-PT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PT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lit/>
                        </m:rP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𝟑𝟑𝟕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11" y="894074"/>
                <a:ext cx="8737391" cy="407099"/>
              </a:xfrm>
              <a:prstGeom prst="rect">
                <a:avLst/>
              </a:prstGeom>
              <a:blipFill rotWithShape="0">
                <a:blip r:embed="rId1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847311" y="1323333"/>
                <a:ext cx="9045168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</m:t>
                      </m:r>
                      <m:sSup>
                        <m:sSupPr>
                          <m:ctrlP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pt-PT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PT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lit/>
                        </m:rP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𝟑𝟏𝟏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11" y="1323333"/>
                <a:ext cx="9045168" cy="407099"/>
              </a:xfrm>
              <a:prstGeom prst="rect">
                <a:avLst/>
              </a:prstGeom>
              <a:blipFill rotWithShape="0">
                <a:blip r:embed="rId1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3063228" y="4801300"/>
                <a:ext cx="876972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schemeClr val="tx1">
                        <a:lumMod val="9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 </a:t>
                </a:r>
                <a:r>
                  <a:rPr lang="en-US" sz="1900" b="1" dirty="0" smtClean="0">
                    <a:solidFill>
                      <a:schemeClr val="tx1">
                        <a:lumMod val="9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linear confining</a:t>
                </a:r>
                <a:r>
                  <a:rPr lang="en-US" sz="1900" dirty="0" smtClean="0">
                    <a:solidFill>
                      <a:schemeClr val="tx1">
                        <a:lumMod val="9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interaction is compatible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1900" b="0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cs typeface="Utsaah" panose="020B0604020202020204" pitchFamily="34" charset="0"/>
                      </a:rPr>
                      <m:t>y</m:t>
                    </m:r>
                    <m:r>
                      <a:rPr lang="pt-PT" sz="1900" b="0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cs typeface="Utsaah" panose="020B0604020202020204" pitchFamily="34" charset="0"/>
                      </a:rPr>
                      <m:t>=0</m:t>
                    </m:r>
                  </m:oMath>
                </a14:m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 </a:t>
                </a:r>
              </a:p>
              <a:p>
                <a:r>
                  <a:rPr lang="en-US" sz="1900" dirty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pt-PT" sz="1900" b="0" i="1" smtClean="0">
                        <a:solidFill>
                          <a:srgbClr val="009DE0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suggests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vector component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suppressed</a:t>
                </a:r>
                <a:endParaRPr lang="pt-PT" sz="8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not very sensitive to the choice scalar vs scalar-plus-pseudoscalar </a:t>
                </a: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structure</a:t>
                </a:r>
                <a:endParaRPr lang="pt-PT" sz="19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for systems with larger </a:t>
                </a:r>
                <a14:m>
                  <m:oMath xmlns:m="http://schemas.openxmlformats.org/officeDocument/2006/math">
                    <m:r>
                      <a:rPr lang="pt-PT" sz="19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𝜇</m:t>
                    </m:r>
                  </m:oMath>
                </a14:m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the predictions are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worse</a:t>
                </a:r>
              </a:p>
              <a:p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→ </m:t>
                    </m:r>
                  </m:oMath>
                </a14:m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can </a:t>
                </a: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be explained</a:t>
                </a:r>
                <a:r>
                  <a:rPr lang="en-US" sz="2000" dirty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by</a:t>
                </a:r>
                <a:r>
                  <a:rPr lang="en-US" sz="2000" dirty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the pole </a:t>
                </a:r>
                <a:r>
                  <a:rPr lang="en-US" sz="20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behavior</a:t>
                </a:r>
                <a:endParaRPr lang="en-US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28" y="4801300"/>
                <a:ext cx="8769724" cy="1569660"/>
              </a:xfrm>
              <a:prstGeom prst="rect">
                <a:avLst/>
              </a:prstGeom>
              <a:blipFill rotWithShape="0">
                <a:blip r:embed="rId16"/>
                <a:stretch>
                  <a:fillRect l="-486" t="-2335" b="-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ixaDeTexto 36"/>
              <p:cNvSpPr txBox="1"/>
              <p:nvPr/>
            </p:nvSpPr>
            <p:spPr>
              <a:xfrm>
                <a:off x="3375252" y="7152951"/>
                <a:ext cx="1042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252" y="7152951"/>
                <a:ext cx="1042593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5848" t="-2174" r="-87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37"/>
          <p:cNvSpPr/>
          <p:nvPr/>
        </p:nvSpPr>
        <p:spPr>
          <a:xfrm>
            <a:off x="7204435" y="7011682"/>
            <a:ext cx="4687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1CS </a:t>
            </a:r>
            <a:r>
              <a:rPr lang="en-US" sz="2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no longer </a:t>
            </a:r>
            <a:r>
              <a:rPr lang="en-US" sz="2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2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good approximation!</a:t>
            </a:r>
            <a:endParaRPr lang="en-US" dirty="0"/>
          </a:p>
        </p:txBody>
      </p:sp>
      <p:sp>
        <p:nvSpPr>
          <p:cNvPr id="39" name="Retângulo 38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11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29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tângulo 31"/>
              <p:cNvSpPr/>
              <p:nvPr/>
            </p:nvSpPr>
            <p:spPr>
              <a:xfrm>
                <a:off x="684955" y="3617801"/>
                <a:ext cx="10660724" cy="273068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:r>
                  <a:rPr lang="en-US" sz="1900" dirty="0" smtClean="0">
                    <a:solidFill>
                      <a:schemeClr val="tx1">
                        <a:lumMod val="9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Extend the fit to </a:t>
                </a:r>
                <a:r>
                  <a:rPr lang="en-US" sz="1900" b="1" dirty="0" smtClean="0">
                    <a:solidFill>
                      <a:schemeClr val="tx1">
                        <a:lumMod val="9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all other </a:t>
                </a:r>
                <a:r>
                  <a:rPr lang="en-US" sz="1900" dirty="0" smtClean="0">
                    <a:solidFill>
                      <a:schemeClr val="tx1">
                        <a:lumMod val="9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mesons </a:t>
                </a:r>
                <a:r>
                  <a:rPr lang="pt-PT" sz="1900" dirty="0" smtClean="0">
                    <a:solidFill>
                      <a:schemeClr val="tx1">
                        <a:lumMod val="9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(vector mesons, etc...) 	      </a:t>
                </a:r>
                <a:endParaRPr lang="pt-PT" sz="1900" dirty="0" smtClean="0">
                  <a:solidFill>
                    <a:schemeClr val="tx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Remake </a:t>
                </a: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the </a:t>
                </a:r>
                <a:r>
                  <a:rPr lang="pt-PT" sz="1900" b="1" dirty="0" smtClean="0">
                    <a:solidFill>
                      <a:srgbClr val="00B0F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ﬁts</a:t>
                </a:r>
                <a:r>
                  <a:rPr lang="pt-PT" sz="1900" dirty="0" smtClean="0">
                    <a:solidFill>
                      <a:srgbClr val="00B0F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using </a:t>
                </a:r>
                <a:r>
                  <a:rPr lang="pt-PT" sz="1900" b="1" dirty="0" smtClean="0">
                    <a:solidFill>
                      <a:srgbClr val="00B0F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full, self-consistent </a:t>
                </a:r>
                <a14:m>
                  <m:oMath xmlns:m="http://schemas.openxmlformats.org/officeDocument/2006/math">
                    <m:r>
                      <a:rPr lang="pt-PT" sz="19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pt-PT" sz="19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19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pt-PT" sz="1900" b="1" dirty="0">
                    <a:solidFill>
                      <a:srgbClr val="00B0F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pt-PT" sz="1900" b="1" dirty="0" smtClean="0">
                    <a:solidFill>
                      <a:srgbClr val="00B0F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1CS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PT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pt-PT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pt-PT" sz="19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pt-PT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pt-PT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pt-PT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pt-PT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pt-PT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t-PT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𝟎𝟐</m:t>
                        </m:r>
                      </m:sub>
                    </m:sSub>
                    <m:r>
                      <a:rPr lang="pt-PT" sz="19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pt-PT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pt-PT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19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9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pt-PT" sz="19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19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just"/>
                <a:endParaRPr lang="pt-PT" sz="19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Solve the </a:t>
                </a:r>
                <a:r>
                  <a:rPr lang="pt-PT" sz="1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2CS</a:t>
                </a: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and </a:t>
                </a:r>
                <a:r>
                  <a:rPr lang="pt-PT" sz="1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4CS</a:t>
                </a: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using the numerical techniques developed – light sector (</a:t>
                </a:r>
                <a:r>
                  <a:rPr lang="pt-PT" sz="1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pion</a:t>
                </a: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  <a:p>
                <a:pPr algn="just"/>
                <a:endParaRPr lang="pt-PT" sz="19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Recalculate </a:t>
                </a: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the </a:t>
                </a:r>
                <a:r>
                  <a:rPr lang="pt-PT" sz="1900" b="1" dirty="0" smtClean="0">
                    <a:solidFill>
                      <a:srgbClr val="00B0F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pion </a:t>
                </a:r>
                <a:r>
                  <a:rPr lang="pt-PT" sz="1900" b="1" dirty="0">
                    <a:solidFill>
                      <a:srgbClr val="00B0F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form factor </a:t>
                </a:r>
                <a:endParaRPr lang="pt-PT" sz="19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just"/>
                <a:endParaRPr lang="pt-PT" sz="1900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pt-PT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Calculate </a:t>
                </a:r>
                <a:r>
                  <a:rPr lang="pt-PT" sz="1900" b="1" dirty="0">
                    <a:solidFill>
                      <a:srgbClr val="00B0F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quark-photon vertex </a:t>
                </a:r>
                <a:r>
                  <a:rPr lang="pt-PT" sz="1900" b="1" dirty="0" smtClean="0">
                    <a:solidFill>
                      <a:srgbClr val="00B0F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dynamically</a:t>
                </a:r>
                <a:endParaRPr lang="pt-PT" sz="19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just"/>
                <a:endParaRPr lang="pt-PT" sz="1600" dirty="0"/>
              </a:p>
            </p:txBody>
          </p:sp>
        </mc:Choice>
        <mc:Fallback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55" y="3617801"/>
                <a:ext cx="10660724" cy="2730684"/>
              </a:xfrm>
              <a:prstGeom prst="rect">
                <a:avLst/>
              </a:prstGeom>
              <a:blipFill rotWithShape="0">
                <a:blip r:embed="rId2"/>
                <a:stretch>
                  <a:fillRect l="-400"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4635597" y="5185722"/>
            <a:ext cx="6710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E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. Biernat, F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. Gross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M.T. Peña, A. Stadler,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PRD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89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016005 (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2014),</a:t>
            </a:r>
            <a:r>
              <a:rPr lang="en-US" sz="1400" dirty="0" smtClean="0">
                <a:solidFill>
                  <a:schemeClr val="tx2"/>
                </a:solidFill>
                <a:cs typeface="Utsaah" panose="020B060402020202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cs typeface="Utsaah" panose="020B0604020202020204" pitchFamily="34" charset="0"/>
              </a:rPr>
              <a:t>PRD</a:t>
            </a:r>
            <a:r>
              <a:rPr lang="en-US" sz="1400" b="1" dirty="0">
                <a:solidFill>
                  <a:schemeClr val="tx2"/>
                </a:solidFill>
                <a:cs typeface="Utsaah" panose="020B0604020202020204" pitchFamily="34" charset="0"/>
              </a:rPr>
              <a:t>89</a:t>
            </a:r>
            <a:r>
              <a:rPr lang="en-US" sz="1400" dirty="0">
                <a:solidFill>
                  <a:schemeClr val="tx2"/>
                </a:solidFill>
                <a:cs typeface="Utsaah" panose="020B0604020202020204" pitchFamily="34" charset="0"/>
              </a:rPr>
              <a:t>, 016006 (</a:t>
            </a:r>
            <a:r>
              <a:rPr lang="en-US" sz="1400" dirty="0" smtClean="0">
                <a:solidFill>
                  <a:schemeClr val="tx2"/>
                </a:solidFill>
                <a:cs typeface="Utsaah" panose="020B0604020202020204" pitchFamily="34" charset="0"/>
              </a:rPr>
              <a:t>2014)</a:t>
            </a:r>
            <a:endParaRPr lang="en-US" sz="1400" dirty="0">
              <a:solidFill>
                <a:schemeClr val="tx2"/>
              </a:solidFill>
              <a:latin typeface="+mj-lt"/>
              <a:cs typeface="Utsaah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34805" y="1268866"/>
            <a:ext cx="6250089" cy="206210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P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have solved the 1CS equation</a:t>
            </a:r>
            <a:endParaRPr lang="pt-PT" sz="1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Based </a:t>
            </a:r>
            <a:r>
              <a:rPr lang="pt-P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 these early results, we can already state that</a:t>
            </a:r>
            <a:r>
              <a:rPr lang="pt-P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endParaRPr lang="pt-PT" sz="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pt-P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r>
              <a:rPr lang="pt-P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CST is a </a:t>
            </a:r>
            <a:r>
              <a:rPr lang="pt-PT" sz="19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promising </a:t>
            </a:r>
            <a:r>
              <a:rPr lang="pt-P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covariant, Minkowski space </a:t>
            </a:r>
            <a:r>
              <a:rPr lang="pt-PT" sz="19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approach </a:t>
            </a:r>
            <a:r>
              <a:rPr lang="pt-PT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pt-P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study </a:t>
            </a:r>
            <a:r>
              <a:rPr lang="pt-P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mesonic also </a:t>
            </a:r>
          </a:p>
          <a:p>
            <a:pPr algn="ctr"/>
            <a:r>
              <a:rPr lang="pt-P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bound-state </a:t>
            </a:r>
            <a:r>
              <a:rPr lang="pt-PT" sz="1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problem.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5176" y="183181"/>
            <a:ext cx="42611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3200" dirty="0" smtClean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Summary and Outlook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cxnSp>
        <p:nvCxnSpPr>
          <p:cNvPr id="4" name="Conector reto 3"/>
          <p:cNvCxnSpPr/>
          <p:nvPr/>
        </p:nvCxnSpPr>
        <p:spPr>
          <a:xfrm flipH="1">
            <a:off x="10271586" y="3939413"/>
            <a:ext cx="121023" cy="336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Resultado de imagem para road"/>
          <p:cNvSpPr>
            <a:spLocks noChangeAspect="1" noChangeArrowheads="1"/>
          </p:cNvSpPr>
          <p:nvPr/>
        </p:nvSpPr>
        <p:spPr bwMode="auto">
          <a:xfrm>
            <a:off x="155575" y="-411163"/>
            <a:ext cx="1524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340" y="2542183"/>
            <a:ext cx="3598778" cy="7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tângulo 13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12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0" y="766482"/>
            <a:ext cx="12035118" cy="15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 rot="900972">
            <a:off x="6435534" y="339594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  <a:cs typeface="Helvetica" panose="020B0604020202020204" pitchFamily="34" charset="0"/>
              </a:rPr>
              <a:t>soon, we hope!</a:t>
            </a:r>
          </a:p>
        </p:txBody>
      </p:sp>
      <p:pic>
        <p:nvPicPr>
          <p:cNvPr id="1026" name="Picture 2" descr="http://www.aaroads.com/mid-atlantic/virginia064/i-064_wb_exit_255b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40" y="102671"/>
            <a:ext cx="3598778" cy="265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2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4805" y="386128"/>
            <a:ext cx="587853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7200" dirty="0" smtClean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Backup slides</a:t>
            </a:r>
            <a:endParaRPr lang="en-US" sz="7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4805" y="386128"/>
            <a:ext cx="4741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3600" dirty="0" smtClean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Subtraction Technique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607955" y="4336982"/>
            <a:ext cx="220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t-PT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singularities</a:t>
            </a:r>
            <a:endParaRPr lang="pt-PT" dirty="0">
              <a:solidFill>
                <a:srgbClr val="009DE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677514" y="2752212"/>
                <a:ext cx="9220200" cy="571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pt-PT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19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r>
                        <a:rPr lang="pt-PT" sz="19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∫</m:t>
                      </m:r>
                      <m:r>
                        <a:rPr lang="pt-PT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𝑑𝑘</m:t>
                      </m:r>
                      <m:f>
                        <m:fPr>
                          <m:ctrlP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PT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PT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b>
                            <m:sSubPr>
                              <m:ctrlP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d>
                            <m:dPr>
                              <m:ctrlP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pt-PT" sz="19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PT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sSub>
                            <m:sSubPr>
                              <m:ctrlPr>
                                <a:rPr lang="pt-PT" sz="19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t-PT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d>
                            <m:dPr>
                              <m:ctrlP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pt-PT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pt-PT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514" y="2752212"/>
                <a:ext cx="9220200" cy="571118"/>
              </a:xfrm>
              <a:prstGeom prst="rect">
                <a:avLst/>
              </a:prstGeom>
              <a:blipFill rotWithShape="0">
                <a:blip r:embed="rId2"/>
                <a:stretch>
                  <a:fillRect l="-132" t="-2128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37845" y="3593486"/>
                <a:ext cx="7709225" cy="81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pt-PT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(−8</m:t>
                      </m:r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𝜋𝜎</m:t>
                      </m:r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t-P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ℓ−1</m:t>
                                  </m:r>
                                </m:sub>
                                <m:sup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PT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5" y="3593486"/>
                <a:ext cx="7709225" cy="8174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816099" y="3672412"/>
                <a:ext cx="1295419" cy="627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den>
                      </m:f>
                    </m:oMath>
                  </m:oMathPara>
                </a14:m>
                <a:endParaRPr lang="pt-PT" sz="16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099" y="3672412"/>
                <a:ext cx="1295419" cy="6279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8746113" y="4153807"/>
                <a:ext cx="3265702" cy="794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ℓ−1</m:t>
                          </m:r>
                        </m:sub>
                        <m:sup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pt-P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b>
                            <m:sSubPr>
                              <m:ctrlP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ℓ−</m:t>
                              </m:r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PT" sz="16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113" y="4153807"/>
                <a:ext cx="3265702" cy="794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>
            <a:endCxn id="10" idx="1"/>
          </p:cNvCxnSpPr>
          <p:nvPr/>
        </p:nvCxnSpPr>
        <p:spPr>
          <a:xfrm>
            <a:off x="4255666" y="4452815"/>
            <a:ext cx="605753" cy="193331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Conector de seta reta 8"/>
          <p:cNvCxnSpPr>
            <a:endCxn id="10" idx="3"/>
          </p:cNvCxnSpPr>
          <p:nvPr/>
        </p:nvCxnSpPr>
        <p:spPr>
          <a:xfrm flipH="1">
            <a:off x="5695301" y="4453283"/>
            <a:ext cx="592313" cy="192863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861419" y="4461480"/>
                <a:ext cx="833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09DE0"/>
                          </a:solidFill>
                          <a:effectLst/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pt-PT" b="1" i="1" smtClean="0">
                          <a:solidFill>
                            <a:srgbClr val="009DE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009DE0"/>
                          </a:solidFill>
                          <a:effectLst/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pt-PT" b="1" dirty="0">
                  <a:solidFill>
                    <a:srgbClr val="009DE0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19" y="4461480"/>
                <a:ext cx="83388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6331917" y="4299175"/>
            <a:ext cx="312906" cy="36933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pt-PT" b="1" kern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60793" y="5255398"/>
            <a:ext cx="312906" cy="36933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379871" y="5236428"/>
            <a:ext cx="4836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Add and subtract a term proportional to   </a:t>
            </a:r>
            <a:endParaRPr lang="pt-P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880107" y="4952879"/>
                <a:ext cx="2562305" cy="993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nary>
                        <m:naryPr>
                          <m:limLoc m:val="undOvr"/>
                          <m:ctrl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  <m:f>
                            <m:fPr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PT" sz="2000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sz="2000" b="0" i="0" dirty="0" smtClean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07" y="4952879"/>
                <a:ext cx="2562305" cy="9938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7603945" y="2674863"/>
            <a:ext cx="2334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16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s-wave</a:t>
            </a:r>
            <a:endParaRPr lang="pt-PT" sz="1600" dirty="0">
              <a:solidFill>
                <a:srgbClr val="009DE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21012" y="1013307"/>
            <a:ext cx="114333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Kernel in </a:t>
            </a:r>
            <a:r>
              <a:rPr lang="pt-P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momentum</a:t>
            </a:r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space - </a:t>
            </a:r>
            <a:r>
              <a:rPr lang="pt-PT" sz="20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singularities</a:t>
            </a:r>
            <a:r>
              <a:rPr lang="pt-PT" sz="2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both in </a:t>
            </a:r>
            <a:r>
              <a:rPr lang="pt-P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linear</a:t>
            </a:r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pt-P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OGE </a:t>
            </a:r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pieces</a:t>
            </a:r>
          </a:p>
          <a:p>
            <a:pPr marL="981075" indent="-442913" algn="just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First </a:t>
            </a:r>
            <a:r>
              <a:rPr lang="pt-PT" sz="2000" b="1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treatment</a:t>
            </a:r>
            <a:r>
              <a:rPr lang="pt-PT" sz="20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the nonrelativistic limit because singularities have the </a:t>
            </a:r>
            <a:r>
              <a:rPr lang="pt-PT" sz="2000" b="1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same nature</a:t>
            </a:r>
            <a:endParaRPr lang="en-US" sz="2000" b="1" dirty="0">
              <a:solidFill>
                <a:srgbClr val="009DE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sz="800" dirty="0" smtClean="0">
              <a:latin typeface="Calibri" panose="020F0502020204030204"/>
              <a:cs typeface="Utsaah" panose="020B0604020202020204" pitchFamily="34" charset="0"/>
            </a:endParaRPr>
          </a:p>
          <a:p>
            <a:pPr algn="just"/>
            <a:r>
              <a:rPr lang="en-US" sz="1700" i="1" dirty="0" smtClean="0">
                <a:solidFill>
                  <a:srgbClr val="46555F"/>
                </a:solidFill>
                <a:latin typeface="Calibri" panose="020F0502020204030204"/>
                <a:cs typeface="Utsaah" panose="020B0604020202020204" pitchFamily="34" charset="0"/>
              </a:rPr>
              <a:t>Example</a:t>
            </a:r>
            <a:endParaRPr lang="en-US" sz="1700" dirty="0" smtClean="0">
              <a:latin typeface="Calibri" panose="020F0502020204030204"/>
              <a:cs typeface="Utsaah" panose="020B0604020202020204" pitchFamily="34" charset="0"/>
            </a:endParaRPr>
          </a:p>
          <a:p>
            <a:pPr algn="just"/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Nonrelativistic, </a:t>
            </a:r>
            <a:r>
              <a:rPr lang="en-US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unscreened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limit of 1CSE with just a linear potential:</a:t>
            </a:r>
            <a:endParaRPr lang="pt-P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317647" y="5110286"/>
            <a:ext cx="35883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endParaRPr lang="en-US" sz="1600" b="1" dirty="0">
              <a:solidFill>
                <a:prstClr val="black"/>
              </a:solidFill>
              <a:latin typeface="Calibri" panose="020F0502020204030204"/>
              <a:cs typeface="Utsaah" panose="020B0604020202020204" pitchFamily="34" charset="0"/>
            </a:endParaRPr>
          </a:p>
          <a:p>
            <a:pPr algn="r"/>
            <a:r>
              <a:rPr lang="en-US" sz="1400" dirty="0" smtClean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Spence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 Vary, PRD</a:t>
            </a:r>
            <a:r>
              <a:rPr lang="en-US" sz="1400" b="1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35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 2191 (1987)</a:t>
            </a:r>
          </a:p>
          <a:p>
            <a:pPr algn="r"/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Gross, Milana, PRD</a:t>
            </a:r>
            <a:r>
              <a:rPr lang="en-US" sz="1400" b="1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43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 2401 (1991)</a:t>
            </a:r>
          </a:p>
          <a:p>
            <a:pPr algn="r"/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Maung, Kahana, Norbury, PRD</a:t>
            </a:r>
            <a:r>
              <a:rPr lang="en-US" sz="1400" b="1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47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,1182 (1993</a:t>
            </a:r>
            <a:r>
              <a:rPr lang="en-US" sz="1400" dirty="0" smtClean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)</a:t>
            </a:r>
            <a:endParaRPr lang="pt-PT" sz="1400" dirty="0">
              <a:solidFill>
                <a:srgbClr val="44546A"/>
              </a:solidFill>
              <a:latin typeface="Calibri" panose="020F0502020204030204" pitchFamily="34" charset="0"/>
              <a:cs typeface="Utsaah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939849" y="4299175"/>
            <a:ext cx="312906" cy="36933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pt-PT" b="1" kern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98550" y="4846886"/>
                <a:ext cx="1494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ℓ&gt;1:</m:t>
                    </m:r>
                  </m:oMath>
                </a14:m>
                <a:endParaRPr lang="pt-PT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50" y="4846886"/>
                <a:ext cx="149432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8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3052304" y="5780096"/>
            <a:ext cx="5144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can get rid of the logarithmic singularity.</a:t>
            </a:r>
            <a:endParaRPr lang="pt-P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HUGS,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USA										 June, 2015											Sofia Leitão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6870" y="1304400"/>
            <a:ext cx="4075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Singularity-free </a:t>
            </a:r>
            <a:r>
              <a:rPr lang="pt-PT" sz="20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two-body equation</a:t>
            </a:r>
            <a:endParaRPr lang="pt-PT" sz="2000" dirty="0">
              <a:solidFill>
                <a:srgbClr val="009DE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389" t="10828" r="12558" b="6486"/>
          <a:stretch>
            <a:fillRect/>
          </a:stretch>
        </p:blipFill>
        <p:spPr bwMode="auto">
          <a:xfrm>
            <a:off x="9603528" y="1909475"/>
            <a:ext cx="2226304" cy="141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328" t="11269" r="12731" b="6155"/>
          <a:stretch>
            <a:fillRect/>
          </a:stretch>
        </p:blipFill>
        <p:spPr bwMode="auto">
          <a:xfrm>
            <a:off x="9583109" y="3855551"/>
            <a:ext cx="2223476" cy="13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9603528" y="1515114"/>
            <a:ext cx="248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>
                    <a:lumMod val="9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Before subtraction</a:t>
            </a:r>
            <a:endParaRPr lang="pt-PT" dirty="0">
              <a:solidFill>
                <a:prstClr val="black">
                  <a:lumMod val="9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559864" y="3423732"/>
            <a:ext cx="2076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>
                    <a:lumMod val="9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 subtraction</a:t>
            </a:r>
            <a:endParaRPr lang="pt-PT" dirty="0">
              <a:solidFill>
                <a:prstClr val="black">
                  <a:lumMod val="9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71980" y="3918701"/>
            <a:ext cx="857272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Cubic B-splines</a:t>
            </a:r>
            <a:endParaRPr lang="en-US" sz="20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17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More </a:t>
            </a:r>
            <a:r>
              <a:rPr lang="en-US" sz="20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stable results</a:t>
            </a:r>
            <a:r>
              <a:rPr lang="en-US" sz="2000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 the un-subtracted version for any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partial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wave</a:t>
            </a:r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algn="just"/>
            <a:endParaRPr lang="en-US" sz="1700" dirty="0">
              <a:solidFill>
                <a:schemeClr val="tx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Less </a:t>
            </a:r>
            <a:r>
              <a:rPr lang="en-US" sz="20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computational time 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chemeClr val="tx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→"/>
            </a:pPr>
            <a:r>
              <a:rPr lang="pt-PT" sz="1700" dirty="0" smtClean="0">
                <a:solidFill>
                  <a:schemeClr val="tx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2000" b="1" dirty="0" smtClean="0">
                <a:solidFill>
                  <a:schemeClr val="tx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 to the 1CSE</a:t>
            </a:r>
            <a:r>
              <a:rPr lang="pt-PT" sz="2000" dirty="0" smtClean="0">
                <a:solidFill>
                  <a:schemeClr val="tx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 This technique was very important for </a:t>
            </a:r>
            <a:r>
              <a:rPr lang="pt-PT" sz="2000" b="1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stability purposes</a:t>
            </a:r>
            <a:r>
              <a:rPr lang="pt-PT" sz="2000" dirty="0" smtClean="0">
                <a:solidFill>
                  <a:schemeClr val="tx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pt-PT" sz="2000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1859" y="463927"/>
            <a:ext cx="5907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Apply now a </a:t>
            </a:r>
            <a:r>
              <a:rPr lang="pt-P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second subtraction</a:t>
            </a:r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based on we</a:t>
            </a:r>
            <a:endParaRPr lang="pt-P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358770" y="222651"/>
                <a:ext cx="2194960" cy="993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nary>
                        <m:naryPr>
                          <m:limLoc m:val="undOvr"/>
                          <m:ctrl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  <m:r>
                            <m:rPr>
                              <m:nor/>
                            </m:rPr>
                            <a:rPr lang="pt-PT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pt-PT" sz="2000" dirty="0">
                              <a:solidFill>
                                <a:schemeClr val="tx1"/>
                              </a:solidFill>
                              <a:latin typeface="Calibri" panose="020F0502020204030204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770" y="222651"/>
                <a:ext cx="2194960" cy="9938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9144701" y="569542"/>
            <a:ext cx="3430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600" b="1" dirty="0" smtClean="0">
                <a:solidFill>
                  <a:srgbClr val="5B9B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</a:t>
            </a:r>
            <a:r>
              <a:rPr lang="en-US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technique</a:t>
            </a:r>
            <a:endParaRPr lang="pt-PT" sz="1400" dirty="0">
              <a:solidFill>
                <a:srgbClr val="4454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144701" y="5184756"/>
            <a:ext cx="2942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</a:t>
            </a:r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singularities are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eliminated</a:t>
            </a:r>
            <a:r>
              <a:rPr lang="en-US" sz="200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from the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457200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kernel!</a:t>
            </a:r>
            <a:endParaRPr lang="pt-P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71980" y="480642"/>
            <a:ext cx="276038" cy="36933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saah" panose="020B0604020202020204" pitchFamily="34" charset="0"/>
                <a:ea typeface="+mn-ea"/>
                <a:cs typeface="Utsaah" panose="020B0604020202020204" pitchFamily="34" charset="0"/>
              </a:rPr>
              <a:t>2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1859" y="826423"/>
            <a:ext cx="5593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 </a:t>
            </a:r>
            <a:r>
              <a:rPr lang="pt-P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also</a:t>
            </a:r>
            <a:r>
              <a:rPr lang="pt-P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remove the principal value singularity.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CustomShape 31"/>
          <p:cNvSpPr/>
          <p:nvPr/>
        </p:nvSpPr>
        <p:spPr>
          <a:xfrm>
            <a:off x="9559864" y="846354"/>
            <a:ext cx="2527094" cy="60436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SL, A.Stadler, E.Biernat, M.T. Peña; </a:t>
            </a:r>
          </a:p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PRD</a:t>
            </a:r>
            <a:r>
              <a:rPr lang="en-US" sz="1400" b="1" dirty="0" smtClean="0">
                <a:solidFill>
                  <a:srgbClr val="44546A"/>
                </a:solidFill>
                <a:latin typeface="Calibri Light"/>
              </a:rPr>
              <a:t>90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 096003 (2014)</a:t>
            </a:r>
            <a:endParaRPr sz="1400" dirty="0">
              <a:solidFill>
                <a:srgbClr val="44546A"/>
              </a:solidFill>
              <a:latin typeface="Calibri" panose="020F0502020204030204" pitchFamily="34" charset="0"/>
              <a:cs typeface="Utsaah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773" y="1757472"/>
            <a:ext cx="8205927" cy="20911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Retângulo 17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HUGS,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USA										 June, 2015											Sofia Leitão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5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62930" y="553187"/>
                <a:ext cx="607404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b="1" dirty="0" smtClean="0">
                    <a:solidFill>
                      <a:schemeClr val="tx1">
                        <a:lumMod val="9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With retardation</a:t>
                </a:r>
                <a:r>
                  <a:rPr lang="en-US" sz="2000" dirty="0" smtClean="0">
                    <a:solidFill>
                      <a:schemeClr val="tx1">
                        <a:lumMod val="9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we need to include a Pauli-Villars regularization, cut-off </a:t>
                </a:r>
                <a14:m>
                  <m:oMath xmlns:m="http://schemas.openxmlformats.org/officeDocument/2006/math">
                    <m:r>
                      <a:rPr lang="pt-PT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Utsaah" panose="020B0604020202020204" pitchFamily="34" charset="0"/>
                      </a:rPr>
                      <m:t>𝚲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0" y="553187"/>
                <a:ext cx="607404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904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/>
          <p:cNvPicPr/>
          <p:nvPr/>
        </p:nvPicPr>
        <p:blipFill rotWithShape="1">
          <a:blip r:embed="rId3"/>
          <a:srcRect l="18901" t="14916" r="17132" b="11052"/>
          <a:stretch/>
        </p:blipFill>
        <p:spPr>
          <a:xfrm>
            <a:off x="980827" y="1791464"/>
            <a:ext cx="4871199" cy="3022229"/>
          </a:xfrm>
          <a:prstGeom prst="rect">
            <a:avLst/>
          </a:prstGeom>
        </p:spPr>
      </p:pic>
      <p:pic>
        <p:nvPicPr>
          <p:cNvPr id="13" name="Imagem 12"/>
          <p:cNvPicPr/>
          <p:nvPr/>
        </p:nvPicPr>
        <p:blipFill rotWithShape="1">
          <a:blip r:embed="rId4"/>
          <a:srcRect l="18811" t="14951" r="16716" b="10822"/>
          <a:stretch/>
        </p:blipFill>
        <p:spPr>
          <a:xfrm>
            <a:off x="7262220" y="587500"/>
            <a:ext cx="4374016" cy="2639138"/>
          </a:xfrm>
          <a:prstGeom prst="rect">
            <a:avLst/>
          </a:prstGeom>
        </p:spPr>
      </p:pic>
      <p:pic>
        <p:nvPicPr>
          <p:cNvPr id="14" name="Imagem 13"/>
          <p:cNvPicPr/>
          <p:nvPr/>
        </p:nvPicPr>
        <p:blipFill rotWithShape="1">
          <a:blip r:embed="rId5"/>
          <a:srcRect l="18826" t="14922" r="16573" b="11431"/>
          <a:stretch/>
        </p:blipFill>
        <p:spPr>
          <a:xfrm>
            <a:off x="7305379" y="3793661"/>
            <a:ext cx="4287697" cy="2588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478870" y="5001421"/>
                <a:ext cx="5531656" cy="1015663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 defTabSz="4572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pt-PT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light: large </a:t>
                </a:r>
                <a:r>
                  <a:rPr lang="en-US" sz="2000" b="1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retardation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effects</a:t>
                </a:r>
                <a:endParaRPr lang="en-US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 defTabSz="4572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nonrelativistic limit:  retardation </a:t>
                </a:r>
                <a:r>
                  <a:rPr lang="en-US" sz="2000" b="1" dirty="0" smtClean="0">
                    <a:solidFill>
                      <a:srgbClr val="46555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vanishes 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70" y="5001421"/>
                <a:ext cx="5531656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992" b="-41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3788199" y="3726146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retardation</a:t>
            </a:r>
            <a:endParaRPr lang="pt-P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419529" y="3464009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without retardation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9878366" y="2342851"/>
            <a:ext cx="175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retardation</a:t>
            </a:r>
            <a:endParaRPr lang="pt-PT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589014" y="2115311"/>
            <a:ext cx="2045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without retardation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8420178" y="3455107"/>
            <a:ext cx="233749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P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Heavy-heavy scenario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443304" y="1463469"/>
            <a:ext cx="209063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P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Light-light scenario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420264" y="252323"/>
            <a:ext cx="219162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P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Heavy-light scenario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022613" y="5672880"/>
            <a:ext cx="1726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retardation</a:t>
            </a:r>
            <a:endParaRPr lang="pt-PT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8022613" y="5429934"/>
            <a:ext cx="2045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without retardation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753943" y="1948466"/>
                <a:ext cx="198156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𝟑𝟐𝟓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pt-PT" b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𝟑𝟐𝟓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pt-PT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pt-PT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943" y="1948466"/>
                <a:ext cx="1981568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9504561" y="705387"/>
                <a:ext cx="20980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t-PT" b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𝟑𝟐𝟓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pt-PT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pt-PT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561" y="705387"/>
                <a:ext cx="2098083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9449227" y="4164372"/>
                <a:ext cx="20980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pt-PT" b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t-PT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pt-PT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pt-PT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227" y="4164372"/>
                <a:ext cx="2098083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HUGS,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USA										 June, 2015											Sofia Leitão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89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5" y="160541"/>
            <a:ext cx="11771428" cy="4761905"/>
          </a:xfrm>
          <a:prstGeom prst="rect">
            <a:avLst/>
          </a:prstGeom>
        </p:spPr>
      </p:pic>
      <p:sp>
        <p:nvSpPr>
          <p:cNvPr id="12" name="CustomShape 37"/>
          <p:cNvSpPr/>
          <p:nvPr/>
        </p:nvSpPr>
        <p:spPr>
          <a:xfrm>
            <a:off x="7143178" y="4700651"/>
            <a:ext cx="5163470" cy="27950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dirty="0" smtClean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SL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 A.Stadler, E.Biernat, M.T. Peña;  Phys. Rev. </a:t>
            </a:r>
            <a:r>
              <a:rPr lang="en-US" sz="1400" dirty="0" smtClean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D</a:t>
            </a:r>
            <a:r>
              <a:rPr lang="en-US" sz="1400" b="1" dirty="0" smtClean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90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 096003 (2014</a:t>
            </a:r>
            <a:r>
              <a:rPr lang="en-US" sz="1400" dirty="0" smtClean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)</a:t>
            </a:r>
            <a:endParaRPr sz="1400" dirty="0">
              <a:solidFill>
                <a:srgbClr val="44546A"/>
              </a:solidFill>
              <a:latin typeface="Calibri" panose="020F0502020204030204" pitchFamily="34" charset="0"/>
              <a:cs typeface="Utsaah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 rot="2060527">
            <a:off x="10748798" y="381566"/>
            <a:ext cx="146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PRELIMINARY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20057" y="5609963"/>
            <a:ext cx="1241788" cy="337426"/>
          </a:xfrm>
          <a:prstGeom prst="rect">
            <a:avLst/>
          </a:prstGeom>
          <a:noFill/>
          <a:ln w="38100">
            <a:solidFill>
              <a:srgbClr val="0C3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 1</a:t>
            </a:r>
            <a:r>
              <a:rPr lang="pt-PT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20056" y="6041676"/>
            <a:ext cx="1250577" cy="32054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 </a:t>
            </a:r>
            <a:r>
              <a:rPr lang="pt-PT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1727303" y="5575126"/>
                <a:ext cx="8737391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</m:t>
                      </m:r>
                      <m:sSup>
                        <m:sSupPr>
                          <m:ctrlP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pt-PT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PT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lit/>
                        </m:rP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𝟑𝟑𝟕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03" y="5575126"/>
                <a:ext cx="8737391" cy="407099"/>
              </a:xfrm>
              <a:prstGeom prst="rect">
                <a:avLst/>
              </a:prstGeom>
              <a:blipFill rotWithShape="0"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727303" y="6004385"/>
                <a:ext cx="9045168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</m:t>
                      </m:r>
                      <m:sSup>
                        <m:sSupPr>
                          <m:ctrlP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pt-PT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PT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lit/>
                        </m:rP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𝟑𝟏𝟏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03" y="6004385"/>
                <a:ext cx="9045168" cy="407099"/>
              </a:xfrm>
              <a:prstGeom prst="rect">
                <a:avLst/>
              </a:prstGeom>
              <a:blipFill rotWithShape="0"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411269" y="5170569"/>
            <a:ext cx="1241788" cy="3374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NR 1CSE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661845" y="5149515"/>
                <a:ext cx="8802849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𝟏𝟔𝟕</m:t>
                      </m:r>
                      <m:r>
                        <a:rPr lang="pt-PT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</m:t>
                      </m:r>
                      <m:sSup>
                        <m:sSupPr>
                          <m:ctrlP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pt-PT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PT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𝟓𝟏𝟔𝟕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𝟕𝟗𝟑𝟏</m:t>
                      </m:r>
                      <m:r>
                        <a:rPr lang="pt-P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845" y="5149515"/>
                <a:ext cx="8802849" cy="407099"/>
              </a:xfrm>
              <a:prstGeom prst="rect">
                <a:avLst/>
              </a:prstGeom>
              <a:blipFill rotWithShape="0">
                <a:blip r:embed="rId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5" t="50282" r="9617" b="41358"/>
          <a:stretch/>
        </p:blipFill>
        <p:spPr>
          <a:xfrm>
            <a:off x="8289224" y="3992518"/>
            <a:ext cx="1842247" cy="39810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366683" y="566231"/>
            <a:ext cx="632011" cy="765027"/>
          </a:xfrm>
          <a:prstGeom prst="rect">
            <a:avLst/>
          </a:prstGeom>
          <a:solidFill>
            <a:srgbClr val="FF0000">
              <a:alpha val="10980"/>
            </a:srgbClr>
          </a:solidFill>
          <a:ln w="12700"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5934636" y="2211255"/>
            <a:ext cx="632011" cy="330239"/>
          </a:xfrm>
          <a:prstGeom prst="rect">
            <a:avLst/>
          </a:prstGeom>
          <a:solidFill>
            <a:srgbClr val="FF0000">
              <a:alpha val="10980"/>
            </a:srgbClr>
          </a:solidFill>
          <a:ln w="12700"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>
            <a:off x="7751342" y="4030531"/>
            <a:ext cx="421723" cy="333195"/>
          </a:xfrm>
          <a:prstGeom prst="rect">
            <a:avLst/>
          </a:prstGeom>
          <a:solidFill>
            <a:srgbClr val="FF0000">
              <a:alpha val="10980"/>
            </a:srgbClr>
          </a:solidFill>
          <a:ln w="12700"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HUGS,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USA										 June, 2015											Sofia Leitão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0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7000" contrast="16000"/>
                    </a14:imgEffect>
                  </a14:imgLayer>
                </a14:imgProps>
              </a:ext>
            </a:extLst>
          </a:blip>
          <a:srcRect l="20392" t="12601" r="21232" b="19792"/>
          <a:stretch/>
        </p:blipFill>
        <p:spPr>
          <a:xfrm>
            <a:off x="281657" y="1061828"/>
            <a:ext cx="6930556" cy="4547007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318" t="13579" r="30686" b="63127"/>
          <a:stretch/>
        </p:blipFill>
        <p:spPr bwMode="auto">
          <a:xfrm>
            <a:off x="7878847" y="552750"/>
            <a:ext cx="3710167" cy="23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282" t="53501" r="32647" b="25057"/>
          <a:stretch/>
        </p:blipFill>
        <p:spPr bwMode="auto">
          <a:xfrm>
            <a:off x="7878847" y="3303346"/>
            <a:ext cx="3735070" cy="210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tângulo 32"/>
          <p:cNvSpPr/>
          <p:nvPr/>
        </p:nvSpPr>
        <p:spPr>
          <a:xfrm>
            <a:off x="7397421" y="140614"/>
            <a:ext cx="461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ED7D31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energy state (positive component)</a:t>
            </a:r>
            <a:endParaRPr lang="pt-PT" sz="2000" dirty="0">
              <a:solidFill>
                <a:srgbClr val="ED7D31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8109399" y="1852359"/>
                <a:ext cx="7736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PT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pt-PT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sz="1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399" y="1852359"/>
                <a:ext cx="773610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8457347" y="747543"/>
                <a:ext cx="8610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i="1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i="1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PT" sz="1600" i="1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600" b="0" i="1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pt-PT" sz="16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sz="16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sz="16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347" y="747543"/>
                <a:ext cx="861005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8418237" y="4714115"/>
                <a:ext cx="7736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PT" sz="1400" i="1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pt-PT" sz="14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sz="14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sz="14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37" y="4714115"/>
                <a:ext cx="773610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9001911" y="3522100"/>
                <a:ext cx="8610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i="1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i="1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PT" sz="1600" i="1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600" b="0" i="1" smtClean="0">
                              <a:solidFill>
                                <a:srgbClr val="44546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pt-PT" sz="16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sz="16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pt-PT" sz="1600" i="1">
                          <a:solidFill>
                            <a:srgbClr val="4454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911" y="3522100"/>
                <a:ext cx="861005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8977008" y="1207355"/>
                <a:ext cx="1995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𝟗𝟑𝟖𝟕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pt-PT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008" y="1207355"/>
                <a:ext cx="199567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446" r="-244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9326438" y="4162041"/>
                <a:ext cx="21687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𝟗𝟑𝟔𝟑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pt-PT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438" y="4162041"/>
                <a:ext cx="216879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247" r="-224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 39"/>
          <p:cNvSpPr/>
          <p:nvPr/>
        </p:nvSpPr>
        <p:spPr>
          <a:xfrm>
            <a:off x="7422324" y="2875998"/>
            <a:ext cx="4711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D7D31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energy state </a:t>
            </a:r>
            <a:r>
              <a:rPr lang="en-US" sz="2000" dirty="0" smtClean="0">
                <a:solidFill>
                  <a:srgbClr val="ED7D31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(negative component</a:t>
            </a:r>
            <a:r>
              <a:rPr lang="en-US" sz="2000" dirty="0">
                <a:solidFill>
                  <a:srgbClr val="ED7D31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pt-PT" sz="2000" dirty="0">
              <a:solidFill>
                <a:srgbClr val="ED7D31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819621" y="5580275"/>
            <a:ext cx="6327631" cy="761591"/>
            <a:chOff x="2671812" y="5597968"/>
            <a:chExt cx="6327631" cy="761591"/>
          </a:xfrm>
        </p:grpSpPr>
        <p:sp>
          <p:nvSpPr>
            <p:cNvPr id="43" name="Retângulo 42"/>
            <p:cNvSpPr/>
            <p:nvPr/>
          </p:nvSpPr>
          <p:spPr>
            <a:xfrm>
              <a:off x="2671812" y="5631396"/>
              <a:ext cx="43921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pt-PT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Parameters used:</a:t>
              </a:r>
              <a:endParaRPr lang="pt-PT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4681648" y="5696996"/>
                  <a:ext cx="702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pt-PT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  </m:t>
                        </m:r>
                      </m:oMath>
                    </m:oMathPara>
                  </a14:m>
                  <a:endParaRPr lang="pt-PT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648" y="5696996"/>
                  <a:ext cx="702115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77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5362485" y="6011880"/>
                  <a:ext cx="3636958" cy="3023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P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=0.325 </m:t>
                        </m:r>
                        <m:r>
                          <a:rPr lang="pt-P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𝐺𝑒𝑉</m:t>
                        </m:r>
                      </m:oMath>
                    </m:oMathPara>
                  </a14:m>
                  <a:endParaRPr lang="pt-PT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485" y="6011880"/>
                  <a:ext cx="3636958" cy="3023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4705825" y="6018560"/>
                  <a:ext cx="363695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457200"/>
                  <a14:m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P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pt-P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P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PT" dirty="0">
                      <a:solidFill>
                        <a:prstClr val="black"/>
                      </a:solidFill>
                      <a:latin typeface="Calibri" panose="020F0502020204030204"/>
                    </a:rPr>
                    <a:t>=5</a:t>
                  </a:r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825" y="6018560"/>
                  <a:ext cx="3636958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675" t="-28889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tângulo de cantos arredondados 46"/>
            <p:cNvSpPr/>
            <p:nvPr/>
          </p:nvSpPr>
          <p:spPr>
            <a:xfrm>
              <a:off x="4590288" y="5597968"/>
              <a:ext cx="4317886" cy="761591"/>
            </a:xfrm>
            <a:prstGeom prst="roundRect">
              <a:avLst/>
            </a:prstGeom>
            <a:noFill/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5710398" y="5670574"/>
                  <a:ext cx="2876734" cy="3023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pt-PT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=0.2</m:t>
                        </m:r>
                        <m:r>
                          <a:rPr lang="pt-PT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𝐺𝑒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PT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398" y="5670574"/>
                  <a:ext cx="2876734" cy="3023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4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tângulo 48"/>
            <p:cNvSpPr/>
            <p:nvPr/>
          </p:nvSpPr>
          <p:spPr>
            <a:xfrm>
              <a:off x="5229072" y="5650829"/>
              <a:ext cx="11737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b="1" dirty="0" smtClean="0">
                  <a:solidFill>
                    <a:srgbClr val="ED7D31">
                      <a:lumMod val="75000"/>
                    </a:srgbClr>
                  </a:solidFill>
                  <a:latin typeface="Utsaah" panose="020B0604020202020204" pitchFamily="34" charset="0"/>
                  <a:cs typeface="Utsaah" panose="020B0604020202020204" pitchFamily="34" charset="0"/>
                </a:rPr>
                <a:t>(pure scalar)</a:t>
              </a:r>
              <a:endParaRPr lang="pt-PT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50" name="Retângulo 49"/>
          <p:cNvSpPr/>
          <p:nvPr/>
        </p:nvSpPr>
        <p:spPr>
          <a:xfrm>
            <a:off x="5923941" y="5625211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D7D31">
                    <a:lumMod val="75000"/>
                  </a:srgb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(linear piece)</a:t>
            </a:r>
            <a:endParaRPr lang="pt-PT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7759637" y="5527590"/>
            <a:ext cx="4484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Perfect agreement with previous results – faster convergence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34805" y="386128"/>
            <a:ext cx="3057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3600" dirty="0" smtClean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1CSE Results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9198873" y="6139366"/>
            <a:ext cx="2993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Utsaah" panose="020B0604020202020204" pitchFamily="34" charset="0"/>
              </a:rPr>
              <a:t>M. 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Uzzo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cs typeface="Utsaah" panose="020B0604020202020204" pitchFamily="34" charset="0"/>
              </a:rPr>
              <a:t>,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Utsaah" panose="020B0604020202020204" pitchFamily="34" charset="0"/>
              </a:rPr>
              <a:t> F. Gross, PRC59, 1009 (1999)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HUGS,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USA										 June, 2015											Sofia Leitão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5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332615" y="199110"/>
                <a:ext cx="62318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3200" dirty="0" smtClean="0">
                    <a:solidFill>
                      <a:prstClr val="black"/>
                    </a:solidFill>
                    <a:latin typeface="Helvetica" panose="020B0604020202020204" pitchFamily="34" charset="0"/>
                    <a:ea typeface="+mj-ea"/>
                    <a:cs typeface="Helvetica" panose="020B0604020202020204" pitchFamily="34" charset="0"/>
                  </a:rPr>
                  <a:t>A unified model for all </a:t>
                </a:r>
                <a14:m>
                  <m:oMath xmlns:m="http://schemas.openxmlformats.org/officeDocument/2006/math">
                    <m:r>
                      <a:rPr lang="pt-PT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Helvetica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pt-PT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pt-PT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Helvetica" panose="020B060402020202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3200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pt-PT" sz="3200" dirty="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mesons</a:t>
                </a:r>
                <a:endParaRPr lang="en-US" sz="3200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15" y="199110"/>
                <a:ext cx="6231834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544" t="-13542" r="-17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332615" y="79733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E6861"/>
                </a:solidFill>
                <a:latin typeface="Arial" panose="020B0604020202020204" pitchFamily="34" charset="0"/>
              </a:rPr>
              <a:t>Much important work was done </a:t>
            </a:r>
            <a:r>
              <a:rPr lang="en-US" sz="2000" dirty="0" smtClean="0">
                <a:solidFill>
                  <a:srgbClr val="3E6861"/>
                </a:solidFill>
                <a:latin typeface="Arial" panose="020B0604020202020204" pitchFamily="34" charset="0"/>
              </a:rPr>
              <a:t>on </a:t>
            </a:r>
            <a:r>
              <a:rPr lang="en-US" sz="2000" dirty="0">
                <a:solidFill>
                  <a:srgbClr val="3E6861"/>
                </a:solidFill>
                <a:latin typeface="Arial" panose="020B0604020202020204" pitchFamily="34" charset="0"/>
              </a:rPr>
              <a:t>meson </a:t>
            </a:r>
            <a:r>
              <a:rPr lang="en-US" sz="2000" dirty="0" smtClean="0">
                <a:solidFill>
                  <a:srgbClr val="3E6861"/>
                </a:solidFill>
                <a:latin typeface="Arial" panose="020B0604020202020204" pitchFamily="34" charset="0"/>
              </a:rPr>
              <a:t>structure:</a:t>
            </a:r>
            <a:endParaRPr lang="en-US" sz="2000" dirty="0">
              <a:solidFill>
                <a:srgbClr val="3E6861"/>
              </a:solidFill>
              <a:latin typeface="Arial" panose="020B0604020202020204" pitchFamily="34" charset="0"/>
            </a:endParaRPr>
          </a:p>
          <a:p>
            <a:endParaRPr lang="en-US" sz="2000" dirty="0">
              <a:solidFill>
                <a:srgbClr val="46555F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560138" y="1209139"/>
            <a:ext cx="10371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827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Cornell-type potential </a:t>
            </a: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models 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1900" dirty="0" err="1">
                <a:latin typeface="Helvetica" panose="020B0604020202020204" pitchFamily="34" charset="0"/>
                <a:cs typeface="Helvetica" panose="020B0604020202020204" pitchFamily="34" charset="0"/>
              </a:rPr>
              <a:t>Isgur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 and Godfrey, Spence and Vary, etc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.)</a:t>
            </a:r>
          </a:p>
          <a:p>
            <a:pPr marL="363538"/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But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: nonrelativistic (or “relativized”); structure of constituent quark and relation to </a:t>
            </a:r>
          </a:p>
          <a:p>
            <a:pPr marL="363538"/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existence of zero-mass pion in chiral limit not 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addressed</a:t>
            </a:r>
          </a:p>
          <a:p>
            <a:pPr marL="363538"/>
            <a:endParaRPr lang="en-US" sz="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3538" indent="-1889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Dyson-Schwinger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approach 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(C. Roberts et al.) </a:t>
            </a:r>
            <a:endParaRPr lang="en-US" sz="1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3538"/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But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: Euclidean space; only Lorentz vector confining 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interaction</a:t>
            </a:r>
          </a:p>
          <a:p>
            <a:pPr marL="363538"/>
            <a:endParaRPr lang="en-US" sz="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3538" indent="-1889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Lattice </a:t>
            </a: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QCD 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(also 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Euclidean space), </a:t>
            </a: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EFT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Bethe-</a:t>
            </a:r>
            <a:r>
              <a:rPr lang="en-US" sz="1900" dirty="0" err="1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Salpeter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Light-front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Point-form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…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2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32615" y="3339553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3E6861"/>
                </a:solidFill>
                <a:latin typeface="Arial" panose="020B0604020202020204" pitchFamily="34" charset="0"/>
              </a:rPr>
              <a:t>Our</a:t>
            </a:r>
            <a:r>
              <a:rPr lang="pt-PT" sz="2000" dirty="0" smtClean="0">
                <a:solidFill>
                  <a:srgbClr val="46555F"/>
                </a:solidFill>
                <a:latin typeface="Arial" panose="020B0604020202020204" pitchFamily="34" charset="0"/>
              </a:rPr>
              <a:t> </a:t>
            </a:r>
            <a:r>
              <a:rPr lang="pt-PT" sz="2000" dirty="0" smtClean="0">
                <a:solidFill>
                  <a:srgbClr val="3E6861"/>
                </a:solidFill>
                <a:latin typeface="Arial" panose="020B0604020202020204" pitchFamily="34" charset="0"/>
              </a:rPr>
              <a:t>objectives:</a:t>
            </a:r>
            <a:endParaRPr lang="en-US" sz="2000" dirty="0">
              <a:solidFill>
                <a:srgbClr val="3E6861"/>
              </a:solidFill>
              <a:latin typeface="Arial" panose="020B0604020202020204" pitchFamily="34" charset="0"/>
            </a:endParaRPr>
          </a:p>
          <a:p>
            <a:endParaRPr lang="en-US" sz="2000" dirty="0">
              <a:solidFill>
                <a:srgbClr val="46555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647775" y="3693496"/>
                <a:ext cx="10196432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168275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Construct a model to describe all </a:t>
                </a:r>
                <a14:m>
                  <m:oMath xmlns:m="http://schemas.openxmlformats.org/officeDocument/2006/math">
                    <m:r>
                      <a:rPr lang="pt-PT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pt-PT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pt-PT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-type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mesons</a:t>
                </a:r>
              </a:p>
              <a:p>
                <a:pPr marL="342900" indent="-168275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en-US" sz="3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Covariant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framework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(CST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) - light quarks require relativistic treatment</a:t>
                </a:r>
              </a:p>
              <a:p>
                <a:pPr marL="174625">
                  <a:buClr>
                    <a:schemeClr val="tx1"/>
                  </a:buClr>
                </a:pP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 Work 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 </a:t>
                </a:r>
                <a:r>
                  <a:rPr lang="en-US" sz="19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Minkowski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space (physical momenta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  <a:p>
                <a:pPr marL="174625">
                  <a:buClr>
                    <a:schemeClr val="tx1"/>
                  </a:buClr>
                </a:pPr>
                <a:endParaRPr lang="en-US" sz="3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Quark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self-energy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pt-PT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pt-PT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pt-PT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19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interaction kernel (consistent quark mass function</a:t>
                </a:r>
                <a:r>
                  <a:rPr lang="en-US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en-US" sz="3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Chiral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symmetry: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massless 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pion in chiral limit of vanishing bare quark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mass</a:t>
                </a: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en-US" sz="3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Calculate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meson spectrum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and 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bound state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vertex functions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(wave functions)</a:t>
                </a: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en-US" sz="3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Pion elastic and transition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form factors</a:t>
                </a: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en-US" sz="300" dirty="0" smtClean="0">
                  <a:solidFill>
                    <a:srgbClr val="009DE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363538" indent="-188913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Learn about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confining interaction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(scalar 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vs. vector, etc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.)</a:t>
                </a:r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5" y="3693496"/>
                <a:ext cx="10196432" cy="2708434"/>
              </a:xfrm>
              <a:prstGeom prst="rect">
                <a:avLst/>
              </a:prstGeom>
              <a:blipFill rotWithShape="0">
                <a:blip r:embed="rId3"/>
                <a:stretch>
                  <a:fillRect t="-1351" b="-2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 rot="693731">
            <a:off x="8222291" y="2414955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  <a:cs typeface="Helvetica" panose="020B0604020202020204" pitchFamily="34" charset="0"/>
              </a:rPr>
              <a:t>We have just learned about it :)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-1" y="76094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" grpId="0"/>
      <p:bldP spid="24" grpId="0"/>
      <p:bldP spid="2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tângulo 70"/>
              <p:cNvSpPr/>
              <p:nvPr/>
            </p:nvSpPr>
            <p:spPr>
              <a:xfrm>
                <a:off x="2047526" y="4717363"/>
                <a:ext cx="3953397" cy="372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particle 1 on mass-shell</a:t>
                </a:r>
                <a:r>
                  <a:rPr lang="pt-PT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pt-PT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pt-PT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pt-PT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pt-PT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pt-PT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pt-PT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pt-PT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pt-PT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526" y="4717363"/>
                <a:ext cx="3953397" cy="372538"/>
              </a:xfrm>
              <a:prstGeom prst="rect">
                <a:avLst/>
              </a:prstGeom>
              <a:blipFill rotWithShape="0">
                <a:blip r:embed="rId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1357787" y="4107743"/>
            <a:ext cx="3709129" cy="471977"/>
            <a:chOff x="1915750" y="4726005"/>
            <a:chExt cx="5071676" cy="456392"/>
          </a:xfrm>
        </p:grpSpPr>
        <p:cxnSp>
          <p:nvCxnSpPr>
            <p:cNvPr id="3" name="Conector reto 2"/>
            <p:cNvCxnSpPr/>
            <p:nvPr/>
          </p:nvCxnSpPr>
          <p:spPr>
            <a:xfrm flipV="1">
              <a:off x="1915750" y="5172311"/>
              <a:ext cx="1251334" cy="2494"/>
            </a:xfrm>
            <a:prstGeom prst="line">
              <a:avLst/>
            </a:prstGeom>
            <a:ln w="57150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/>
            <p:cNvCxnSpPr/>
            <p:nvPr/>
          </p:nvCxnSpPr>
          <p:spPr>
            <a:xfrm>
              <a:off x="1915750" y="4729663"/>
              <a:ext cx="1221366" cy="0"/>
            </a:xfrm>
            <a:prstGeom prst="line">
              <a:avLst/>
            </a:prstGeom>
            <a:ln w="28575">
              <a:solidFill>
                <a:srgbClr val="C0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240706" y="4781384"/>
                  <a:ext cx="407688" cy="321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i="1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pt-PT" sz="2400" dirty="0">
                    <a:ln w="0"/>
                    <a:effectLst/>
                  </a:endParaRPr>
                </a:p>
              </p:txBody>
            </p:sp>
          </mc:Choice>
          <mc:Fallback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706" y="4781384"/>
                  <a:ext cx="407688" cy="3214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408" r="-20408"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5215687" y="4801070"/>
                  <a:ext cx="407688" cy="321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i="1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pt-PT" sz="2400" dirty="0">
                    <a:ln w="0"/>
                    <a:effectLst/>
                  </a:endParaRPr>
                </a:p>
              </p:txBody>
            </p:sp>
          </mc:Choice>
          <mc:Fallback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687" y="4801070"/>
                  <a:ext cx="407688" cy="3214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204" r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ector reto 6"/>
            <p:cNvCxnSpPr/>
            <p:nvPr/>
          </p:nvCxnSpPr>
          <p:spPr>
            <a:xfrm>
              <a:off x="2268750" y="4734362"/>
              <a:ext cx="0" cy="429923"/>
            </a:xfrm>
            <a:prstGeom prst="line">
              <a:avLst/>
            </a:prstGeom>
            <a:ln w="25400">
              <a:prstDash val="sysDash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2843470" y="4734362"/>
              <a:ext cx="0" cy="448035"/>
            </a:xfrm>
            <a:prstGeom prst="line">
              <a:avLst/>
            </a:prstGeom>
            <a:ln w="25400">
              <a:prstDash val="sysDash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V="1">
              <a:off x="3775544" y="5163954"/>
              <a:ext cx="1251334" cy="2494"/>
            </a:xfrm>
            <a:prstGeom prst="line">
              <a:avLst/>
            </a:prstGeom>
            <a:ln w="57150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4082113" y="4734362"/>
              <a:ext cx="669892" cy="421566"/>
            </a:xfrm>
            <a:prstGeom prst="line">
              <a:avLst/>
            </a:prstGeom>
            <a:ln w="25400">
              <a:prstDash val="sysDash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H="1">
              <a:off x="4128544" y="4733047"/>
              <a:ext cx="547978" cy="422881"/>
            </a:xfrm>
            <a:prstGeom prst="line">
              <a:avLst/>
            </a:prstGeom>
            <a:ln w="25400">
              <a:prstDash val="sysDash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5736092" y="5163954"/>
              <a:ext cx="1251334" cy="2494"/>
            </a:xfrm>
            <a:prstGeom prst="line">
              <a:avLst/>
            </a:prstGeom>
            <a:ln w="57150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6089092" y="4726005"/>
              <a:ext cx="0" cy="429923"/>
            </a:xfrm>
            <a:prstGeom prst="line">
              <a:avLst/>
            </a:prstGeom>
            <a:ln w="25400">
              <a:prstDash val="sysDash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663812" y="4726005"/>
              <a:ext cx="0" cy="448035"/>
            </a:xfrm>
            <a:prstGeom prst="line">
              <a:avLst/>
            </a:prstGeom>
            <a:ln w="25400">
              <a:prstDash val="sysDash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4558341" y="1098017"/>
            <a:ext cx="3893156" cy="582581"/>
            <a:chOff x="604396" y="892106"/>
            <a:chExt cx="4961234" cy="755575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604396" y="1432166"/>
              <a:ext cx="1368152" cy="1"/>
            </a:xfrm>
            <a:prstGeom prst="line">
              <a:avLst/>
            </a:prstGeom>
            <a:ln w="28575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604396" y="1108130"/>
              <a:ext cx="1368152" cy="1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1036444" y="892106"/>
              <a:ext cx="504056" cy="72008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24" name="Conector reto 23"/>
            <p:cNvCxnSpPr/>
            <p:nvPr/>
          </p:nvCxnSpPr>
          <p:spPr>
            <a:xfrm flipV="1">
              <a:off x="2404596" y="1451047"/>
              <a:ext cx="1406542" cy="1"/>
            </a:xfrm>
            <a:prstGeom prst="line">
              <a:avLst/>
            </a:prstGeom>
            <a:ln w="28575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V="1">
              <a:off x="2404596" y="1127011"/>
              <a:ext cx="1406542" cy="1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tângulo 25"/>
            <p:cNvSpPr/>
            <p:nvPr/>
          </p:nvSpPr>
          <p:spPr>
            <a:xfrm>
              <a:off x="2909996" y="908720"/>
              <a:ext cx="325078" cy="722347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27" name="Conector reto 26"/>
            <p:cNvCxnSpPr/>
            <p:nvPr/>
          </p:nvCxnSpPr>
          <p:spPr>
            <a:xfrm flipV="1">
              <a:off x="4159088" y="1454913"/>
              <a:ext cx="1406542" cy="1"/>
            </a:xfrm>
            <a:prstGeom prst="line">
              <a:avLst/>
            </a:prstGeom>
            <a:ln w="28575"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V="1">
              <a:off x="4159088" y="1130877"/>
              <a:ext cx="1406542" cy="1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tângulo 28"/>
            <p:cNvSpPr/>
            <p:nvPr/>
          </p:nvSpPr>
          <p:spPr>
            <a:xfrm>
              <a:off x="4383774" y="925334"/>
              <a:ext cx="325078" cy="722347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Elipse 29"/>
            <p:cNvSpPr/>
            <p:nvPr/>
          </p:nvSpPr>
          <p:spPr>
            <a:xfrm>
              <a:off x="4959838" y="927601"/>
              <a:ext cx="504055" cy="72008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3823065" y="1108130"/>
                  <a:ext cx="290144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pt-PT" sz="2400" dirty="0"/>
                </a:p>
              </p:txBody>
            </p:sp>
          </mc:Choice>
          <mc:Fallback xmlns="">
            <p:sp>
              <p:nvSpPr>
                <p:cNvPr id="92" name="CaixaDeTexto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3065" y="1108130"/>
                  <a:ext cx="290144" cy="3323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2917" r="-20833" b="-740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2041039" y="1127011"/>
                  <a:ext cx="290144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pt-PT" sz="2400" dirty="0"/>
                </a:p>
              </p:txBody>
            </p:sp>
          </mc:Choice>
          <mc:Fallback xmlns="">
            <p:sp>
              <p:nvSpPr>
                <p:cNvPr id="93" name="CaixaDeTexto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039" y="1127011"/>
                  <a:ext cx="290144" cy="3323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2766" r="-12766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1138786" y="1098375"/>
                  <a:ext cx="329706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pt-PT" sz="2400" dirty="0"/>
                </a:p>
              </p:txBody>
            </p:sp>
          </mc:Choice>
          <mc:Fallback xmlns="">
            <p:sp>
              <p:nvSpPr>
                <p:cNvPr id="94" name="CaixaDeTexto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786" y="1098375"/>
                  <a:ext cx="329706" cy="3323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4074" t="-3636" r="-20370" b="-7273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4395440" y="1070955"/>
                  <a:ext cx="299553" cy="4311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pt-PT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440" y="1070955"/>
                  <a:ext cx="299553" cy="43110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5385" r="-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2952101" y="1058778"/>
                  <a:ext cx="299553" cy="4311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pt-PT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101" y="1058778"/>
                  <a:ext cx="299553" cy="431103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5385" r="-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5063545" y="1127011"/>
                  <a:ext cx="329706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pt-PT" sz="2400" dirty="0"/>
                </a:p>
              </p:txBody>
            </p:sp>
          </mc:Choice>
          <mc:Fallback xmlns="">
            <p:sp>
              <p:nvSpPr>
                <p:cNvPr id="97" name="CaixaDeTexto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3545" y="1127011"/>
                  <a:ext cx="329706" cy="3323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4074" t="-3704" r="-20370" b="-740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tângulo 36"/>
          <p:cNvSpPr/>
          <p:nvPr/>
        </p:nvSpPr>
        <p:spPr>
          <a:xfrm>
            <a:off x="10200119" y="3617809"/>
            <a:ext cx="1809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cs typeface="Utsaah" panose="020B0604020202020204" pitchFamily="34" charset="0"/>
              </a:rPr>
              <a:t>[</a:t>
            </a:r>
            <a:r>
              <a:rPr lang="en-US" sz="1400" dirty="0" err="1" smtClean="0">
                <a:solidFill>
                  <a:schemeClr val="tx2"/>
                </a:solidFill>
                <a:cs typeface="Utsaah" panose="020B0604020202020204" pitchFamily="34" charset="0"/>
              </a:rPr>
              <a:t>F.Gross</a:t>
            </a:r>
            <a:r>
              <a:rPr lang="en-US" sz="1400" dirty="0">
                <a:solidFill>
                  <a:schemeClr val="tx2"/>
                </a:solidFill>
                <a:cs typeface="Utsaah" panose="020B0604020202020204" pitchFamily="34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cs typeface="Utsaah" panose="020B0604020202020204" pitchFamily="34" charset="0"/>
              </a:rPr>
              <a:t>PR</a:t>
            </a:r>
            <a:r>
              <a:rPr lang="en-US" sz="1400" b="1" dirty="0" smtClean="0">
                <a:solidFill>
                  <a:schemeClr val="tx2"/>
                </a:solidFill>
                <a:cs typeface="Utsaah" panose="020B0604020202020204" pitchFamily="34" charset="0"/>
              </a:rPr>
              <a:t>186</a:t>
            </a:r>
            <a:r>
              <a:rPr lang="en-US" sz="1400" dirty="0">
                <a:solidFill>
                  <a:schemeClr val="tx2"/>
                </a:solidFill>
                <a:cs typeface="Utsaah" panose="020B0604020202020204" pitchFamily="34" charset="0"/>
              </a:rPr>
              <a:t>, 1969</a:t>
            </a:r>
            <a:r>
              <a:rPr lang="en-US" sz="1400" dirty="0" smtClean="0">
                <a:solidFill>
                  <a:schemeClr val="tx2"/>
                </a:solidFill>
                <a:cs typeface="Utsaah" panose="020B0604020202020204" pitchFamily="34" charset="0"/>
              </a:rPr>
              <a:t>]</a:t>
            </a:r>
            <a:endParaRPr lang="pt-PT" sz="1400" dirty="0">
              <a:solidFill>
                <a:schemeClr val="tx2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097893" y="3872372"/>
            <a:ext cx="4911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cs typeface="Utsaah" panose="020B0604020202020204" pitchFamily="34" charset="0"/>
              </a:rPr>
              <a:t>[</a:t>
            </a:r>
            <a:r>
              <a:rPr lang="en-US" sz="1400" dirty="0" err="1" smtClean="0">
                <a:solidFill>
                  <a:schemeClr val="tx2"/>
                </a:solidFill>
                <a:cs typeface="Utsaah" panose="020B0604020202020204" pitchFamily="34" charset="0"/>
              </a:rPr>
              <a:t>F.Gross</a:t>
            </a:r>
            <a:r>
              <a:rPr lang="en-US" sz="1400" dirty="0">
                <a:solidFill>
                  <a:schemeClr val="tx2"/>
                </a:solidFill>
                <a:cs typeface="Utsaah" panose="020B0604020202020204" pitchFamily="34" charset="0"/>
              </a:rPr>
              <a:t>, Relativistic Quantum Mechanics and Field Theory, </a:t>
            </a:r>
            <a:r>
              <a:rPr lang="en-US" sz="1400" dirty="0" smtClean="0">
                <a:solidFill>
                  <a:schemeClr val="tx2"/>
                </a:solidFill>
                <a:cs typeface="Utsaah" panose="020B0604020202020204" pitchFamily="34" charset="0"/>
              </a:rPr>
              <a:t>2004]</a:t>
            </a:r>
            <a:endParaRPr lang="pt-PT" sz="1400" dirty="0">
              <a:solidFill>
                <a:schemeClr val="tx2"/>
              </a:solidFill>
            </a:endParaRPr>
          </a:p>
        </p:txBody>
      </p:sp>
      <p:sp>
        <p:nvSpPr>
          <p:cNvPr id="44" name="Espaço Reservado para Conteúdo 2"/>
          <p:cNvSpPr txBox="1">
            <a:spLocks/>
          </p:cNvSpPr>
          <p:nvPr/>
        </p:nvSpPr>
        <p:spPr>
          <a:xfrm>
            <a:off x="5856703" y="4160273"/>
            <a:ext cx="6331847" cy="49924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1"/>
              </a:buClr>
              <a:buSzPct val="100000"/>
              <a:buNone/>
            </a:pPr>
            <a:r>
              <a:rPr lang="en-US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cancellation </a:t>
            </a:r>
            <a:r>
              <a:rPr lang="en-US" sz="19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19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</a:t>
            </a:r>
            <a:r>
              <a:rPr lang="en-US" sz="19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orders and </a:t>
            </a:r>
            <a:r>
              <a:rPr lang="en-US" sz="1900" dirty="0">
                <a:solidFill>
                  <a:srgbClr val="009DE0"/>
                </a:solidFill>
                <a:latin typeface="Arial" panose="020B0604020202020204" pitchFamily="34" charset="0"/>
              </a:rPr>
              <a:t>exact</a:t>
            </a: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9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heavy-mass limit !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360188" y="214288"/>
            <a:ext cx="2910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CST main </a:t>
            </a:r>
            <a:r>
              <a:rPr lang="pt-PT" sz="3200" dirty="0" smtClean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idea</a:t>
            </a:r>
            <a:endParaRPr lang="en-US" sz="3200" dirty="0">
              <a:solidFill>
                <a:prstClr val="black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ixaDeTexto 45"/>
              <p:cNvSpPr txBox="1"/>
              <p:nvPr/>
            </p:nvSpPr>
            <p:spPr>
              <a:xfrm>
                <a:off x="628973" y="1738141"/>
                <a:ext cx="869745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0" dirty="0">
                  <a:solidFill>
                    <a:srgbClr val="46555F"/>
                  </a:solidFill>
                </a:endParaRP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pt-PT" sz="1900" u="sng" dirty="0" smtClean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If</a:t>
                </a:r>
                <a:r>
                  <a:rPr lang="pt-PT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pt-PT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kernel </a:t>
                </a:r>
                <a14:m>
                  <m:oMath xmlns:m="http://schemas.openxmlformats.org/officeDocument/2006/math">
                    <m:r>
                      <a:rPr lang="pt-PT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𝒱</m:t>
                    </m:r>
                    <m:r>
                      <a:rPr lang="pt-PT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=∑</m:t>
                    </m:r>
                  </m:oMath>
                </a14:m>
                <a:r>
                  <a:rPr lang="pt-PT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(all 1PI diagrams) </a:t>
                </a:r>
                <a14:m>
                  <m:oMath xmlns:m="http://schemas.openxmlformats.org/officeDocument/2006/math">
                    <m:r>
                      <a:rPr lang="pt-PT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→ </m:t>
                    </m:r>
                  </m:oMath>
                </a14:m>
                <a:r>
                  <a:rPr lang="pt-PT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                                 </a:t>
                </a:r>
                <a:r>
                  <a:rPr lang="pt-PT" sz="1900" dirty="0">
                    <a:solidFill>
                      <a:srgbClr val="009DE0"/>
                    </a:solidFill>
                    <a:latin typeface="Arial" panose="020B0604020202020204" pitchFamily="34" charset="0"/>
                  </a:rPr>
                  <a:t>exact result </a:t>
                </a:r>
                <a:r>
                  <a:rPr lang="pt-PT" sz="19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pt-PT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𝑀</m:t>
                    </m:r>
                  </m:oMath>
                </a14:m>
                <a:endParaRPr lang="pt-PT" sz="1900" dirty="0" smtClean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3" y="1738141"/>
                <a:ext cx="8697454" cy="861774"/>
              </a:xfrm>
              <a:prstGeom prst="rect">
                <a:avLst/>
              </a:prstGeom>
              <a:blipFill rotWithShape="0">
                <a:blip r:embed="rId22"/>
                <a:stretch>
                  <a:fillRect l="-491" b="-7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/>
          <p:cNvSpPr/>
          <p:nvPr/>
        </p:nvSpPr>
        <p:spPr>
          <a:xfrm>
            <a:off x="2159662" y="122262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cattering problem</a:t>
            </a:r>
            <a:endParaRPr lang="en-US" b="1" dirty="0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23"/>
          <a:srcRect l="23691" t="30404" r="24737" b="60834"/>
          <a:stretch/>
        </p:blipFill>
        <p:spPr>
          <a:xfrm>
            <a:off x="4977685" y="1944405"/>
            <a:ext cx="6142041" cy="5867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tângulo 51"/>
              <p:cNvSpPr/>
              <p:nvPr/>
            </p:nvSpPr>
            <p:spPr>
              <a:xfrm>
                <a:off x="628973" y="3402468"/>
                <a:ext cx="4040786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pt-PT" sz="19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</a:t>
                </a:r>
                <a:r>
                  <a:rPr lang="pt-PT" sz="19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ancelation </a:t>
                </a:r>
                <a:r>
                  <a:rPr lang="pt-PT" sz="19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9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pt-PT" sz="190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𝜙</m:t>
                        </m:r>
                      </m:e>
                      <m:sup>
                        <m:r>
                          <a:rPr lang="pt-PT" sz="190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9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- </a:t>
                </a:r>
                <a:r>
                  <a:rPr lang="en-US" sz="19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theory</a:t>
                </a:r>
                <a:endParaRPr lang="en-US" sz="1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3" y="3402468"/>
                <a:ext cx="4040786" cy="384721"/>
              </a:xfrm>
              <a:prstGeom prst="rect">
                <a:avLst/>
              </a:prstGeom>
              <a:blipFill rotWithShape="0">
                <a:blip r:embed="rId24"/>
                <a:stretch>
                  <a:fillRect l="-1056" t="-7937" r="-151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Imagem 52"/>
          <p:cNvPicPr>
            <a:picLocks noChangeAspect="1"/>
          </p:cNvPicPr>
          <p:nvPr/>
        </p:nvPicPr>
        <p:blipFill rotWithShape="1">
          <a:blip r:embed="rId25"/>
          <a:srcRect l="48829" t="63051" r="17822" b="29658"/>
          <a:stretch/>
        </p:blipFill>
        <p:spPr>
          <a:xfrm>
            <a:off x="5080309" y="2747382"/>
            <a:ext cx="4800157" cy="590021"/>
          </a:xfrm>
          <a:prstGeom prst="rect">
            <a:avLst/>
          </a:prstGeom>
        </p:spPr>
      </p:pic>
      <p:sp>
        <p:nvSpPr>
          <p:cNvPr id="56" name="Retângulo 55"/>
          <p:cNvSpPr/>
          <p:nvPr/>
        </p:nvSpPr>
        <p:spPr>
          <a:xfrm>
            <a:off x="628974" y="2812447"/>
            <a:ext cx="478528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Usual </a:t>
            </a:r>
            <a:r>
              <a:rPr lang="pt-PT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truncation: ladder approximation </a:t>
            </a:r>
            <a:endParaRPr lang="en-US" sz="1900" dirty="0"/>
          </a:p>
        </p:txBody>
      </p:sp>
      <p:cxnSp>
        <p:nvCxnSpPr>
          <p:cNvPr id="59" name="Conector reto 58"/>
          <p:cNvCxnSpPr/>
          <p:nvPr/>
        </p:nvCxnSpPr>
        <p:spPr>
          <a:xfrm>
            <a:off x="2724998" y="4107743"/>
            <a:ext cx="893236" cy="0"/>
          </a:xfrm>
          <a:prstGeom prst="line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4157258" y="4111530"/>
            <a:ext cx="893236" cy="0"/>
          </a:xfrm>
          <a:prstGeom prst="line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4460912" y="4367681"/>
            <a:ext cx="30008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pt-PT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</a:t>
            </a:r>
            <a:endParaRPr lang="en-US" dirty="0"/>
          </a:p>
        </p:txBody>
      </p:sp>
      <p:sp>
        <p:nvSpPr>
          <p:cNvPr id="66" name="Retângulo 65"/>
          <p:cNvSpPr/>
          <p:nvPr/>
        </p:nvSpPr>
        <p:spPr>
          <a:xfrm>
            <a:off x="1074279" y="39303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1062631" y="43480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9" name="Conector de seta reta 68"/>
          <p:cNvCxnSpPr/>
          <p:nvPr/>
        </p:nvCxnSpPr>
        <p:spPr>
          <a:xfrm flipV="1">
            <a:off x="4114474" y="4623024"/>
            <a:ext cx="401393" cy="150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 72"/>
          <p:cNvSpPr/>
          <p:nvPr/>
        </p:nvSpPr>
        <p:spPr>
          <a:xfrm>
            <a:off x="1174815" y="5254094"/>
            <a:ext cx="10385530" cy="9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en-US" sz="19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“good way” to sum the contribution of all </a:t>
            </a: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ladder</a:t>
            </a:r>
            <a:r>
              <a:rPr lang="en-US" sz="19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+ </a:t>
            </a: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crossed </a:t>
            </a: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ladder </a:t>
            </a:r>
            <a:r>
              <a:rPr lang="en-US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diagrams is to use the approximation of just 1 </a:t>
            </a:r>
            <a:r>
              <a:rPr lang="en-US" sz="19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ladder diagram </a:t>
            </a:r>
            <a:r>
              <a:rPr lang="en-US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the </a:t>
            </a:r>
            <a:r>
              <a:rPr lang="en-US" sz="1900" dirty="0" smtClean="0">
                <a:solidFill>
                  <a:srgbClr val="009DE0"/>
                </a:solidFill>
                <a:latin typeface="Arial" panose="020B0604020202020204" pitchFamily="34" charset="0"/>
              </a:rPr>
              <a:t>one particle </a:t>
            </a:r>
            <a:r>
              <a:rPr lang="en-US" sz="1900" dirty="0">
                <a:solidFill>
                  <a:srgbClr val="009DE0"/>
                </a:solidFill>
                <a:latin typeface="Arial" panose="020B0604020202020204" pitchFamily="34" charset="0"/>
              </a:rPr>
              <a:t>on </a:t>
            </a:r>
            <a:r>
              <a:rPr lang="en-US" sz="1900" dirty="0">
                <a:solidFill>
                  <a:srgbClr val="009DE0"/>
                </a:solidFill>
                <a:latin typeface="Arial" panose="020B0604020202020204" pitchFamily="34" charset="0"/>
              </a:rPr>
              <a:t>its mass-shell</a:t>
            </a:r>
            <a:r>
              <a:rPr lang="en-US" sz="19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900" dirty="0">
              <a:solidFill>
                <a:prstClr val="black">
                  <a:lumMod val="95000"/>
                  <a:lumOff val="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http://images.clipartpanda.com/light-bulb-idea-image-RiAK5goiL.jpe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351">
            <a:off x="926199" y="5309352"/>
            <a:ext cx="585771" cy="7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8619511" y="782048"/>
            <a:ext cx="213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scattering amplitude</a:t>
            </a:r>
            <a:endParaRPr lang="en-US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8305102" y="1092081"/>
            <a:ext cx="409360" cy="20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 rot="875699">
            <a:off x="9711926" y="275229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  <a:cs typeface="Helvetica" panose="020B0604020202020204" pitchFamily="34" charset="0"/>
              </a:rPr>
              <a:t>How to truncate?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3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0" name="Retângulo 59"/>
          <p:cNvSpPr/>
          <p:nvPr/>
        </p:nvSpPr>
        <p:spPr>
          <a:xfrm rot="20673200">
            <a:off x="524130" y="1082235"/>
            <a:ext cx="2028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  <a:cs typeface="Helvetica" panose="020B0604020202020204" pitchFamily="34" charset="0"/>
              </a:rPr>
              <a:t>Example of the day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6740139" y="789708"/>
            <a:ext cx="184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interaction kernel</a:t>
            </a:r>
            <a:endParaRPr lang="en-US" dirty="0"/>
          </a:p>
        </p:txBody>
      </p:sp>
      <p:cxnSp>
        <p:nvCxnSpPr>
          <p:cNvPr id="63" name="Conector de seta reta 62"/>
          <p:cNvCxnSpPr/>
          <p:nvPr/>
        </p:nvCxnSpPr>
        <p:spPr>
          <a:xfrm flipV="1">
            <a:off x="6524900" y="1086280"/>
            <a:ext cx="473246" cy="170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0" y="782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3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7" grpId="0"/>
      <p:bldP spid="43" grpId="0"/>
      <p:bldP spid="44" grpId="0"/>
      <p:bldP spid="46" grpId="0"/>
      <p:bldP spid="47" grpId="0"/>
      <p:bldP spid="52" grpId="0"/>
      <p:bldP spid="56" grpId="0"/>
      <p:bldP spid="65" grpId="0"/>
      <p:bldP spid="66" grpId="0"/>
      <p:bldP spid="67" grpId="0"/>
      <p:bldP spid="73" grpId="0"/>
      <p:bldP spid="14" grpId="0"/>
      <p:bldP spid="57" grpId="0"/>
      <p:bldP spid="60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4190" y="173443"/>
            <a:ext cx="7675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Covariant two-body bound-state equation</a:t>
            </a:r>
            <a:endParaRPr lang="en-US" sz="3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7109" y="836445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Start from the </a:t>
            </a: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Bethe-</a:t>
            </a:r>
            <a:r>
              <a:rPr lang="en-US" sz="1900" dirty="0" err="1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Salpeter</a:t>
            </a: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(BS) equation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solidFill>
                <a:srgbClr val="46555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4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584104" y="1189616"/>
                <a:ext cx="6178614" cy="847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sz="21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PT" sz="2100" b="0" i="1" smtClean="0">
                              <a:latin typeface="Cambria Math" panose="02040503050406030204" pitchFamily="18" charset="0"/>
                            </a:rPr>
                            <m:t>𝐵𝑆</m:t>
                          </m:r>
                        </m:sub>
                      </m:sSub>
                      <m:d>
                        <m:dPr>
                          <m:ctrlPr>
                            <a:rPr lang="pt-PT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1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pt-PT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100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1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PT" sz="21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PT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sz="2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1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1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sz="2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pt-P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𝒱</m:t>
                          </m:r>
                          <m:d>
                            <m:dPr>
                              <m:ctrlP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sSub>
                            <m:sSubPr>
                              <m:ctrlP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pt-PT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sz="21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pt-PT" sz="2100" i="1">
                                  <a:latin typeface="Cambria Math" panose="02040503050406030204" pitchFamily="18" charset="0"/>
                                </a:rPr>
                                <m:t>𝐵𝑆</m:t>
                              </m:r>
                            </m:sub>
                          </m:sSub>
                          <m:d>
                            <m:dPr>
                              <m:ctrlPr>
                                <a:rPr lang="pt-PT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sSub>
                            <m:sSubPr>
                              <m:ctrlPr>
                                <a:rPr lang="pt-PT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PT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4" y="1189616"/>
                <a:ext cx="6178614" cy="847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584104" y="1921786"/>
                <a:ext cx="3567836" cy="630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PT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sz="2000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4" y="1921786"/>
                <a:ext cx="3567836" cy="6304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4365774" y="1976130"/>
                <a:ext cx="3349187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PT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pt-PT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sz="20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PT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774" y="1976130"/>
                <a:ext cx="3349187" cy="439736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21699" t="41580" r="52154" b="43269"/>
          <a:stretch/>
        </p:blipFill>
        <p:spPr>
          <a:xfrm>
            <a:off x="2106134" y="2653277"/>
            <a:ext cx="4583176" cy="14930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7263984" y="2550591"/>
                <a:ext cx="15624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984" y="2550591"/>
                <a:ext cx="1562414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ângulo 15"/>
              <p:cNvSpPr/>
              <p:nvPr/>
            </p:nvSpPr>
            <p:spPr>
              <a:xfrm>
                <a:off x="7263984" y="2899589"/>
                <a:ext cx="1813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984" y="2899589"/>
                <a:ext cx="1813702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7263984" y="3296837"/>
                <a:ext cx="23372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20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20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984" y="3296837"/>
                <a:ext cx="2337243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7263984" y="3690097"/>
                <a:ext cx="10842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  <m:d>
                        <m:dPr>
                          <m:ctrlPr>
                            <a:rPr lang="pt-PT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984" y="3690097"/>
                <a:ext cx="108427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9928239" y="2548182"/>
            <a:ext cx="19367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otal momentum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928239" y="2913611"/>
            <a:ext cx="22637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relative momentum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9928239" y="3307265"/>
            <a:ext cx="17998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vertex function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9928239" y="3690097"/>
            <a:ext cx="85151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kernel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584104" y="4224576"/>
                <a:ext cx="1037170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>
                  <a:buClr>
                    <a:schemeClr val="tx1"/>
                  </a:buClr>
                </a:pP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Kernel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contains 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confining interaction + color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Coulomb +/or constant</a:t>
                </a:r>
              </a:p>
              <a:p>
                <a:pPr marL="174625">
                  <a:buClr>
                    <a:schemeClr val="tx1"/>
                  </a:buClr>
                </a:pPr>
                <a:endParaRPr lang="en-US" sz="12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174625">
                  <a:buClr>
                    <a:schemeClr val="tx1"/>
                  </a:buClr>
                </a:pP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 the BS equation it is effectively iterated to all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orders</a:t>
                </a:r>
                <a:endParaRPr lang="en-US" sz="3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174625">
                  <a:buClr>
                    <a:schemeClr val="tx1"/>
                  </a:buClr>
                </a:pPr>
                <a:endPara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174625">
                  <a:buClr>
                    <a:schemeClr val="tx1"/>
                  </a:buClr>
                </a:pP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But 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the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complete kernel 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is a sum of an </a:t>
                </a:r>
                <a:r>
                  <a:rPr lang="en-US" sz="19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infinite </a:t>
                </a:r>
                <a:r>
                  <a:rPr lang="en-US" sz="1900" dirty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number of irreducible </a:t>
                </a:r>
                <a:r>
                  <a:rPr lang="en-US" sz="1900" dirty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diagrams</a:t>
                </a:r>
              </a:p>
              <a:p>
                <a:pPr marL="174625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pt-PT" sz="19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→ </m:t>
                    </m:r>
                  </m:oMath>
                </a14:m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has 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to be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truncated (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most often: ladder approximation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  <a:p>
                <a:pPr marL="174625">
                  <a:buClr>
                    <a:schemeClr val="tx1"/>
                  </a:buClr>
                </a:pPr>
                <a:endPara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174625">
                  <a:buClr>
                    <a:schemeClr val="tx1"/>
                  </a:buClr>
                </a:pP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Now </a:t>
                </a:r>
                <a:r>
                  <a:rPr lang="en-US" sz="1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we take a closer look at the loop integration </a:t>
                </a:r>
                <a:r>
                  <a:rPr lang="en-US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9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4" y="4224576"/>
                <a:ext cx="10371705" cy="2123658"/>
              </a:xfrm>
              <a:prstGeom prst="rect">
                <a:avLst/>
              </a:prstGeom>
              <a:blipFill rotWithShape="0">
                <a:blip r:embed="rId10"/>
                <a:stretch>
                  <a:fillRect t="-1724" b="-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 rot="572934">
                <a:off x="9092218" y="1152446"/>
                <a:ext cx="23242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Helvetica" panose="020B0604020202020204" pitchFamily="34" charset="0"/>
                  </a:rPr>
                  <a:t>Back to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  <a:cs typeface="Helvetica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pt-PT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  <a:cs typeface="Helvetica" panose="020B0604020202020204" pitchFamily="34" charset="0"/>
                          </a:rPr>
                          <m:t>𝑞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atang" panose="02030600000101010101" pitchFamily="18" charset="-127"/>
                    <a:ea typeface="Batang" panose="02030600000101010101" pitchFamily="18" charset="-127"/>
                    <a:cs typeface="Helvetica" panose="020B0604020202020204" pitchFamily="34" charset="0"/>
                  </a:rPr>
                  <a:t>mesons!</a:t>
                </a:r>
                <a:endParaRPr lang="en-US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72934">
                <a:off x="9092218" y="1152446"/>
                <a:ext cx="232422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84" t="-6452" r="-1809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to 27"/>
          <p:cNvCxnSpPr/>
          <p:nvPr/>
        </p:nvCxnSpPr>
        <p:spPr>
          <a:xfrm flipV="1">
            <a:off x="2314903" y="2273904"/>
            <a:ext cx="106237" cy="278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3177679" y="2280411"/>
            <a:ext cx="106237" cy="278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926335" y="2082428"/>
            <a:ext cx="106237" cy="278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6665488" y="2086267"/>
            <a:ext cx="106237" cy="278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0" y="782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7253109" y="2653277"/>
            <a:ext cx="0" cy="1324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3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2615" y="212557"/>
            <a:ext cx="537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From Bethe-Salpeter to CST</a:t>
            </a:r>
            <a:endParaRPr lang="en-US" sz="3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846" y="781907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DE0"/>
                </a:solidFill>
                <a:latin typeface="Arial" panose="020B0604020202020204" pitchFamily="34" charset="0"/>
              </a:rPr>
              <a:t>Covariant </a:t>
            </a:r>
            <a:r>
              <a:rPr lang="en-US" sz="2000" dirty="0">
                <a:solidFill>
                  <a:srgbClr val="009DE0"/>
                </a:solidFill>
                <a:latin typeface="Arial" panose="020B0604020202020204" pitchFamily="34" charset="0"/>
              </a:rPr>
              <a:t>Spectator Theory (CST</a:t>
            </a:r>
            <a:r>
              <a:rPr lang="en-US" sz="2000" dirty="0" smtClean="0">
                <a:solidFill>
                  <a:srgbClr val="009DE0"/>
                </a:solidFill>
                <a:latin typeface="Arial" panose="020B0604020202020204" pitchFamily="34" charset="0"/>
              </a:rPr>
              <a:t>)</a:t>
            </a:r>
            <a:endParaRPr lang="en-US" sz="2000" dirty="0">
              <a:solidFill>
                <a:srgbClr val="46555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5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5479907" y="1242636"/>
                <a:ext cx="3989297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9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Integration over relative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PT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:</a:t>
                </a:r>
                <a:endParaRPr lang="en-US" sz="1900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907" y="1242636"/>
                <a:ext cx="3989297" cy="384721"/>
              </a:xfrm>
              <a:prstGeom prst="rect">
                <a:avLst/>
              </a:prstGeom>
              <a:blipFill rotWithShape="0">
                <a:blip r:embed="rId2"/>
                <a:stretch>
                  <a:fillRect l="-1529" t="-11111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5277236" y="3572969"/>
                <a:ext cx="5333511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9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  If bound-state </a:t>
                </a:r>
                <a:r>
                  <a:rPr lang="en-US" sz="19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mass </a:t>
                </a:r>
                <a14:m>
                  <m:oMath xmlns:m="http://schemas.openxmlformats.org/officeDocument/2006/math">
                    <m:r>
                      <a:rPr lang="en-US" sz="190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19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is </a:t>
                </a:r>
                <a:r>
                  <a:rPr lang="en-US" sz="19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small:</a:t>
                </a:r>
              </a:p>
              <a:p>
                <a:r>
                  <a:rPr lang="pt-PT" sz="19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  </a:t>
                </a:r>
                <a:r>
                  <a:rPr lang="en-US" sz="19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both poles are close together (both important)</a:t>
                </a:r>
                <a:endParaRPr lang="en-US" sz="19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236" y="3572969"/>
                <a:ext cx="5333511" cy="677108"/>
              </a:xfrm>
              <a:prstGeom prst="rect">
                <a:avLst/>
              </a:prstGeom>
              <a:blipFill rotWithShape="0">
                <a:blip r:embed="rId3"/>
                <a:stretch>
                  <a:fillRect t="-5405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395846" y="4340331"/>
            <a:ext cx="10371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>
              <a:buClr>
                <a:schemeClr val="tx1"/>
              </a:buClr>
            </a:pP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Symmetrize pole contributions from both half planes:</a:t>
            </a:r>
          </a:p>
          <a:p>
            <a:pPr marL="174625">
              <a:buClr>
                <a:schemeClr val="tx1"/>
              </a:buClr>
            </a:pP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resulting equation is </a:t>
            </a: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symmetric </a:t>
            </a: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 charge </a:t>
            </a: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conjugation</a:t>
            </a:r>
            <a:endParaRPr lang="en-US" sz="1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651178" y="814401"/>
            <a:ext cx="7081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Mini-review: </a:t>
            </a:r>
            <a:r>
              <a:rPr lang="en-US" sz="1400" dirty="0" err="1" smtClean="0">
                <a:solidFill>
                  <a:schemeClr val="tx2"/>
                </a:solidFill>
                <a:cs typeface="Utsaah" panose="020B0604020202020204" pitchFamily="34" charset="0"/>
              </a:rPr>
              <a:t>A.Stadler</a:t>
            </a:r>
            <a:r>
              <a:rPr lang="en-US" sz="1400" dirty="0" smtClean="0">
                <a:solidFill>
                  <a:schemeClr val="tx2"/>
                </a:solidFill>
                <a:cs typeface="Utsaah" panose="020B0604020202020204" pitchFamily="34" charset="0"/>
              </a:rPr>
              <a:t>, </a:t>
            </a:r>
            <a:r>
              <a:rPr lang="en-US" sz="1400" dirty="0">
                <a:solidFill>
                  <a:schemeClr val="tx2"/>
                </a:solidFill>
                <a:cs typeface="Utsaah" panose="020B0604020202020204" pitchFamily="34" charset="0"/>
              </a:rPr>
              <a:t>F. </a:t>
            </a:r>
            <a:r>
              <a:rPr lang="en-US" sz="1400" dirty="0">
                <a:solidFill>
                  <a:schemeClr val="tx2"/>
                </a:solidFill>
                <a:cs typeface="Utsaah" panose="020B0604020202020204" pitchFamily="34" charset="0"/>
              </a:rPr>
              <a:t>Gross, Few-Body Syst</a:t>
            </a:r>
            <a:r>
              <a:rPr lang="en-US" sz="1400" dirty="0">
                <a:solidFill>
                  <a:schemeClr val="tx2"/>
                </a:solidFill>
                <a:cs typeface="Utsaah" panose="020B0604020202020204" pitchFamily="34" charset="0"/>
              </a:rPr>
              <a:t>. 49, </a:t>
            </a:r>
            <a:r>
              <a:rPr lang="en-US" sz="1400" dirty="0">
                <a:solidFill>
                  <a:schemeClr val="tx2"/>
                </a:solidFill>
                <a:cs typeface="Utsaah" panose="020B0604020202020204" pitchFamily="34" charset="0"/>
              </a:rPr>
              <a:t>91 (2010)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277236" y="1674459"/>
            <a:ext cx="58296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827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Keep only pole contributions from </a:t>
            </a:r>
            <a:r>
              <a:rPr lang="en-US" sz="1900" dirty="0" smtClean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propagators</a:t>
            </a:r>
          </a:p>
          <a:p>
            <a:pPr marL="342900" indent="-168275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00" dirty="0">
              <a:solidFill>
                <a:srgbClr val="4655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16827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Cancellations </a:t>
            </a:r>
            <a:r>
              <a:rPr lang="en-US" sz="1900" dirty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between ladder and crossed ladder </a:t>
            </a:r>
            <a:r>
              <a:rPr lang="en-US" sz="1900" dirty="0" smtClean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diagrams </a:t>
            </a:r>
            <a:r>
              <a:rPr lang="en-US" sz="1900" dirty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</a:t>
            </a:r>
            <a:r>
              <a:rPr lang="en-US" sz="1900" dirty="0" smtClean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occur</a:t>
            </a:r>
          </a:p>
          <a:p>
            <a:pPr marL="342900" indent="-168275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00" dirty="0">
              <a:solidFill>
                <a:srgbClr val="4655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3538" indent="-1889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Reduction to 3D loop integrations, but </a:t>
            </a:r>
            <a:r>
              <a:rPr lang="en-US" sz="1900" dirty="0" smtClean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covariant</a:t>
            </a:r>
          </a:p>
          <a:p>
            <a:pPr marL="363538" indent="-188913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00" dirty="0" smtClean="0">
              <a:solidFill>
                <a:srgbClr val="4655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3538" indent="-1889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4655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Works very well in few-nucleon systems</a:t>
            </a:r>
            <a:endParaRPr lang="en-US" sz="1900" dirty="0" smtClean="0">
              <a:solidFill>
                <a:srgbClr val="4655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/>
          <a:srcRect l="17983" t="33456" r="55550" b="32685"/>
          <a:stretch/>
        </p:blipFill>
        <p:spPr>
          <a:xfrm>
            <a:off x="1179970" y="1144098"/>
            <a:ext cx="4268322" cy="307000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5"/>
          <a:srcRect l="16997" t="59488" r="20842" b="23055"/>
          <a:stretch/>
        </p:blipFill>
        <p:spPr>
          <a:xfrm>
            <a:off x="1327887" y="4968988"/>
            <a:ext cx="9102066" cy="1437169"/>
          </a:xfrm>
          <a:prstGeom prst="rect">
            <a:avLst/>
          </a:prstGeom>
        </p:spPr>
      </p:pic>
      <p:cxnSp>
        <p:nvCxnSpPr>
          <p:cNvPr id="23" name="Conector reto 22"/>
          <p:cNvCxnSpPr/>
          <p:nvPr/>
        </p:nvCxnSpPr>
        <p:spPr>
          <a:xfrm>
            <a:off x="0" y="782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2615" y="212557"/>
            <a:ext cx="537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Four-channel CST equation</a:t>
            </a:r>
            <a:endParaRPr lang="en-US" sz="3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845" y="781907"/>
            <a:ext cx="1089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9DE0"/>
                </a:solidFill>
                <a:latin typeface="Arial" panose="020B0604020202020204" pitchFamily="34" charset="0"/>
              </a:rPr>
              <a:t>Closed set of equations </a:t>
            </a:r>
            <a:r>
              <a:rPr lang="en-US" sz="2000" dirty="0" smtClean="0">
                <a:latin typeface="Arial" panose="020B0604020202020204" pitchFamily="34" charset="0"/>
              </a:rPr>
              <a:t>when </a:t>
            </a:r>
            <a:r>
              <a:rPr lang="en-US" sz="2000" dirty="0">
                <a:latin typeface="Arial" panose="020B0604020202020204" pitchFamily="34" charset="0"/>
              </a:rPr>
              <a:t>external legs are systematically placed </a:t>
            </a:r>
            <a:r>
              <a:rPr lang="en-US" sz="2000" dirty="0" smtClean="0">
                <a:latin typeface="Arial" panose="020B0604020202020204" pitchFamily="34" charset="0"/>
              </a:rPr>
              <a:t>on-shell</a:t>
            </a:r>
            <a:endParaRPr lang="en-US" sz="2000" dirty="0"/>
          </a:p>
        </p:txBody>
      </p:sp>
      <p:sp>
        <p:nvSpPr>
          <p:cNvPr id="5" name="Retângulo 4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6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23623" y="4975412"/>
            <a:ext cx="82439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>
              <a:buClr>
                <a:schemeClr val="tx1"/>
              </a:buClr>
            </a:pPr>
            <a:r>
              <a:rPr lang="en-US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Approximations</a:t>
            </a:r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 </a:t>
            </a:r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be made for 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special cases:</a:t>
            </a:r>
          </a:p>
          <a:p>
            <a:pPr marL="806450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mesons with different quark constituent masses: </a:t>
            </a:r>
            <a:r>
              <a:rPr lang="en-US" sz="19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channels</a:t>
            </a:r>
          </a:p>
          <a:p>
            <a:pPr marL="806450">
              <a:buFont typeface="Wingdings" panose="05000000000000000000" pitchFamily="2" charset="2"/>
              <a:buChar char="§"/>
              <a:tabLst>
                <a:tab pos="363538" algn="l"/>
              </a:tabLst>
            </a:pP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large bound-state mass: </a:t>
            </a:r>
            <a:r>
              <a:rPr lang="en-US" sz="190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channel</a:t>
            </a:r>
          </a:p>
          <a:p>
            <a:pPr marL="174625">
              <a:buFont typeface="Wingdings" panose="05000000000000000000" pitchFamily="2" charset="2"/>
              <a:buChar char="§"/>
              <a:tabLst>
                <a:tab pos="363538" algn="l"/>
              </a:tabLst>
            </a:pPr>
            <a:endParaRPr lang="en-US" sz="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/>
            <a:r>
              <a:rPr lang="en-US" sz="190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Nonrelativistic limit</a:t>
            </a:r>
            <a:r>
              <a:rPr lang="en-US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Schrödinger equation</a:t>
            </a:r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17410" t="37132" r="19856" b="15971"/>
          <a:stretch/>
        </p:blipFill>
        <p:spPr>
          <a:xfrm>
            <a:off x="1107006" y="1182017"/>
            <a:ext cx="9660544" cy="3793395"/>
          </a:xfrm>
          <a:prstGeom prst="rect">
            <a:avLst/>
          </a:prstGeom>
        </p:spPr>
      </p:pic>
      <p:cxnSp>
        <p:nvCxnSpPr>
          <p:cNvPr id="16" name="Conector reto 15"/>
          <p:cNvCxnSpPr/>
          <p:nvPr/>
        </p:nvCxnSpPr>
        <p:spPr>
          <a:xfrm>
            <a:off x="0" y="782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238" t="30960" r="21732" b="33173"/>
          <a:stretch/>
        </p:blipFill>
        <p:spPr>
          <a:xfrm>
            <a:off x="6771542" y="874584"/>
            <a:ext cx="3623809" cy="31128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71303" y="204244"/>
            <a:ext cx="454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CST</a:t>
            </a:r>
            <a:r>
              <a:rPr lang="pt-PT" sz="3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bound-state (cont.)</a:t>
            </a:r>
            <a:endParaRPr lang="en-US" sz="3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330" t="16107" r="43625" b="50649"/>
          <a:stretch/>
        </p:blipFill>
        <p:spPr>
          <a:xfrm>
            <a:off x="957532" y="1299167"/>
            <a:ext cx="4898214" cy="198970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1" name="Retângulo 20"/>
          <p:cNvSpPr/>
          <p:nvPr/>
        </p:nvSpPr>
        <p:spPr>
          <a:xfrm>
            <a:off x="863403" y="874584"/>
            <a:ext cx="726680" cy="526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kern="0" dirty="0" smtClean="0">
                <a:solidFill>
                  <a:srgbClr val="00B050"/>
                </a:solidFill>
              </a:rPr>
              <a:t>2CS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373" t="16107" r="61210" b="67198"/>
          <a:stretch/>
        </p:blipFill>
        <p:spPr>
          <a:xfrm>
            <a:off x="957532" y="3915160"/>
            <a:ext cx="4503145" cy="1389628"/>
          </a:xfrm>
          <a:prstGeom prst="rect">
            <a:avLst/>
          </a:prstGeom>
          <a:ln w="28575">
            <a:solidFill>
              <a:srgbClr val="ED7D31"/>
            </a:solidFill>
          </a:ln>
        </p:spPr>
      </p:pic>
      <p:sp>
        <p:nvSpPr>
          <p:cNvPr id="23" name="Retângulo 22"/>
          <p:cNvSpPr/>
          <p:nvPr/>
        </p:nvSpPr>
        <p:spPr>
          <a:xfrm>
            <a:off x="894779" y="3501243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kern="0" dirty="0" smtClean="0">
                <a:solidFill>
                  <a:schemeClr val="accent2"/>
                </a:solidFill>
              </a:rPr>
              <a:t>1CS</a:t>
            </a:r>
            <a:endParaRPr lang="pt-PT" dirty="0">
              <a:solidFill>
                <a:schemeClr val="accent2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8600405" y="2535357"/>
            <a:ext cx="213093" cy="2349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tângulo 26"/>
              <p:cNvSpPr/>
              <p:nvPr/>
            </p:nvSpPr>
            <p:spPr>
              <a:xfrm>
                <a:off x="5774866" y="4117793"/>
                <a:ext cx="5618974" cy="2200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900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Why to study such an equation?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prepare and test the numerics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test already our phenomenological choice for 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should be a good approach to large </a:t>
                </a:r>
                <a14:m>
                  <m:oMath xmlns:m="http://schemas.openxmlformats.org/officeDocument/2006/math">
                    <m:r>
                      <a:rPr lang="pt-PT" sz="1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PT" sz="1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systems</a:t>
                </a:r>
                <a:r>
                  <a:rPr lang="pt-PT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pt-PT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866" y="4117793"/>
                <a:ext cx="5618974" cy="2200602"/>
              </a:xfrm>
              <a:prstGeom prst="rect">
                <a:avLst/>
              </a:prstGeom>
              <a:blipFill rotWithShape="0">
                <a:blip r:embed="rId6"/>
                <a:stretch>
                  <a:fillRect l="-97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tângulo 27"/>
              <p:cNvSpPr/>
              <p:nvPr/>
            </p:nvSpPr>
            <p:spPr>
              <a:xfrm>
                <a:off x="10991870" y="4928362"/>
                <a:ext cx="401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870" y="4928362"/>
                <a:ext cx="40197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/>
              <p:cNvSpPr/>
              <p:nvPr/>
            </p:nvSpPr>
            <p:spPr>
              <a:xfrm>
                <a:off x="6855991" y="5813428"/>
                <a:ext cx="4419351" cy="400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Quarkonia</a:t>
                </a:r>
                <a:r>
                  <a:rPr lang="en-US" sz="20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09DE0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pt-PT" sz="2000" b="0" i="1" smtClean="0">
                            <a:solidFill>
                              <a:srgbClr val="009DE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pt-PT" sz="2000" b="0" i="1" smtClean="0">
                            <a:solidFill>
                              <a:srgbClr val="009DE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𝑄</m:t>
                        </m:r>
                      </m:e>
                    </m:acc>
                    <m:r>
                      <a:rPr lang="pt-PT" sz="2000" b="0" i="1" smtClean="0">
                        <a:solidFill>
                          <a:srgbClr val="009DE0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and </a:t>
                </a:r>
                <a:r>
                  <a:rPr lang="en-US" sz="2000" dirty="0" smtClean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heavy-light </a:t>
                </a:r>
                <a:r>
                  <a:rPr lang="en-US" sz="2000" dirty="0">
                    <a:solidFill>
                      <a:srgbClr val="009DE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009DE0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pt-PT" sz="2000" i="1">
                            <a:solidFill>
                              <a:srgbClr val="009DE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pt-PT" sz="2000" b="0" i="1" smtClean="0">
                            <a:solidFill>
                              <a:srgbClr val="009DE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𝑞</m:t>
                        </m:r>
                      </m:e>
                    </m:acc>
                    <m:r>
                      <a:rPr lang="pt-PT" sz="2000" i="1">
                        <a:solidFill>
                          <a:srgbClr val="009DE0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991" y="5813428"/>
                <a:ext cx="4419351" cy="400815"/>
              </a:xfrm>
              <a:prstGeom prst="rect">
                <a:avLst/>
              </a:prstGeom>
              <a:blipFill rotWithShape="0">
                <a:blip r:embed="rId8"/>
                <a:stretch>
                  <a:fillRect l="-1517" t="-9231" r="-124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/>
          <p:cNvSpPr/>
          <p:nvPr/>
        </p:nvSpPr>
        <p:spPr>
          <a:xfrm>
            <a:off x="8398373" y="3017492"/>
            <a:ext cx="199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Dominant pole!</a:t>
            </a:r>
            <a:endParaRPr lang="pt-PT" sz="20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7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tângulo 31"/>
              <p:cNvSpPr/>
              <p:nvPr/>
            </p:nvSpPr>
            <p:spPr>
              <a:xfrm>
                <a:off x="3765677" y="4425308"/>
                <a:ext cx="401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677" y="4425308"/>
                <a:ext cx="40197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reto 32"/>
          <p:cNvCxnSpPr/>
          <p:nvPr/>
        </p:nvCxnSpPr>
        <p:spPr>
          <a:xfrm>
            <a:off x="0" y="782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7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312" y="184753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Interaction</a:t>
            </a:r>
            <a:r>
              <a:rPr lang="pt-PT" sz="3600" dirty="0" smtClean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pt-PT" sz="3600" dirty="0" smtClean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kernel</a:t>
            </a: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325522" y="1013715"/>
            <a:ext cx="26484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pt-PT" sz="190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1CS</a:t>
            </a:r>
            <a:r>
              <a:rPr lang="pt-PT" sz="1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eq. reads:</a:t>
            </a:r>
            <a:endParaRPr lang="en-US" sz="1900" dirty="0"/>
          </a:p>
        </p:txBody>
      </p:sp>
      <p:grpSp>
        <p:nvGrpSpPr>
          <p:cNvPr id="27" name="Grupo 26"/>
          <p:cNvGrpSpPr/>
          <p:nvPr/>
        </p:nvGrpSpPr>
        <p:grpSpPr>
          <a:xfrm>
            <a:off x="325522" y="1255981"/>
            <a:ext cx="8509195" cy="869020"/>
            <a:chOff x="2436711" y="1176638"/>
            <a:chExt cx="8509195" cy="8690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tângulo 3"/>
                <p:cNvSpPr/>
                <p:nvPr/>
              </p:nvSpPr>
              <p:spPr>
                <a:xfrm>
                  <a:off x="2436711" y="1176638"/>
                  <a:ext cx="8509195" cy="869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=−∫</m:t>
                        </m:r>
                        <m:f>
                          <m:fPr>
                            <m:ctrlP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t-PT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sSup>
                              <m:sSupPr>
                                <m:ctrlP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PT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pt-P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d>
                          <m:dPr>
                            <m:ctrlP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sSub>
                          <m:sSubPr>
                            <m:ctrlP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2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PT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sSub>
                          <m:sSubPr>
                            <m:ctrlP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PT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PT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PT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pt-PT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4" name="Retâ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711" y="1176638"/>
                  <a:ext cx="8509195" cy="8690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reto 9"/>
            <p:cNvCxnSpPr/>
            <p:nvPr/>
          </p:nvCxnSpPr>
          <p:spPr>
            <a:xfrm flipV="1">
              <a:off x="7963452" y="1396373"/>
              <a:ext cx="134470" cy="3607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7974554" y="1641924"/>
            <a:ext cx="4224065" cy="722762"/>
            <a:chOff x="3873857" y="2017349"/>
            <a:chExt cx="4224065" cy="722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3873857" y="2017349"/>
                  <a:ext cx="4224065" cy="7227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PT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PT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PT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PT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PT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r>
                              <a:rPr lang="pt-PT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t-PT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PT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PT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+−</m:t>
                            </m:r>
                            <m:r>
                              <a:rPr lang="pt-PT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pt-PT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pt-PT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857" y="2017349"/>
                  <a:ext cx="4224065" cy="7227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ector reto 13"/>
            <p:cNvCxnSpPr/>
            <p:nvPr/>
          </p:nvCxnSpPr>
          <p:spPr>
            <a:xfrm flipV="1">
              <a:off x="6901102" y="2405707"/>
              <a:ext cx="87957" cy="277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6216833" y="2433754"/>
              <a:ext cx="87957" cy="277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tângulo 23"/>
          <p:cNvSpPr/>
          <p:nvPr/>
        </p:nvSpPr>
        <p:spPr>
          <a:xfrm>
            <a:off x="315485" y="2261737"/>
            <a:ext cx="51613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Vertex function for a pseudoscalar </a:t>
            </a:r>
            <a:r>
              <a:rPr lang="pt-PT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meson: </a:t>
            </a:r>
            <a:endParaRPr lang="en-US" sz="1900" dirty="0"/>
          </a:p>
        </p:txBody>
      </p:sp>
      <p:grpSp>
        <p:nvGrpSpPr>
          <p:cNvPr id="26" name="Grupo 25"/>
          <p:cNvGrpSpPr/>
          <p:nvPr/>
        </p:nvGrpSpPr>
        <p:grpSpPr>
          <a:xfrm>
            <a:off x="914976" y="2767709"/>
            <a:ext cx="4457054" cy="360749"/>
            <a:chOff x="1108238" y="3395634"/>
            <a:chExt cx="4457054" cy="360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1108238" y="3421929"/>
                  <a:ext cx="4457054" cy="3081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pt-P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p>
                          <m:sSupPr>
                            <m:ctrlP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pt-P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p>
                          <m:sSupPr>
                            <m:ctrlP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d>
                          <m:dPr>
                            <m:ctrlP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PT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PT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PT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pt-PT" sz="2200" dirty="0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238" y="3421929"/>
                  <a:ext cx="4457054" cy="30816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58" t="-13725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onector reto 24"/>
            <p:cNvCxnSpPr/>
            <p:nvPr/>
          </p:nvCxnSpPr>
          <p:spPr>
            <a:xfrm flipV="1">
              <a:off x="5090264" y="3395634"/>
              <a:ext cx="134470" cy="3607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tângulo 28"/>
          <p:cNvSpPr/>
          <p:nvPr/>
        </p:nvSpPr>
        <p:spPr>
          <a:xfrm>
            <a:off x="5439314" y="2764650"/>
            <a:ext cx="35095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pt-PT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</a:t>
            </a:r>
            <a:r>
              <a:rPr lang="pt-PT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general form </a:t>
            </a:r>
            <a:r>
              <a:rPr lang="pt-PT" sz="1900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</a:t>
            </a:r>
            <a:r>
              <a:rPr lang="pt-PT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CST.</a:t>
            </a:r>
            <a:endParaRPr lang="en-US" sz="1900" dirty="0"/>
          </a:p>
        </p:txBody>
      </p:sp>
      <p:sp>
        <p:nvSpPr>
          <p:cNvPr id="30" name="Retângulo 29"/>
          <p:cNvSpPr/>
          <p:nvPr/>
        </p:nvSpPr>
        <p:spPr>
          <a:xfrm>
            <a:off x="315485" y="3438558"/>
            <a:ext cx="504657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Interquark </a:t>
            </a:r>
            <a:r>
              <a:rPr lang="pt-PT" sz="19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interaction (phenomenological)</a:t>
            </a:r>
            <a:endParaRPr lang="en-US" sz="1900" dirty="0"/>
          </a:p>
        </p:txBody>
      </p:sp>
      <p:sp>
        <p:nvSpPr>
          <p:cNvPr id="31" name="Retângulo 30"/>
          <p:cNvSpPr/>
          <p:nvPr/>
        </p:nvSpPr>
        <p:spPr>
          <a:xfrm>
            <a:off x="2694902" y="4744976"/>
            <a:ext cx="2203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Linear confinement</a:t>
            </a:r>
            <a:endParaRPr lang="en-US" sz="1600" b="1" dirty="0">
              <a:solidFill>
                <a:srgbClr val="009DE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498308" y="4739417"/>
            <a:ext cx="2876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One-gluon-exchange (OGE)</a:t>
            </a:r>
            <a:endParaRPr lang="en-US" sz="16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0141480" y="4739417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Constant</a:t>
            </a:r>
            <a:endParaRPr lang="en-US" sz="16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/>
              <p:cNvSpPr txBox="1"/>
              <p:nvPr/>
            </p:nvSpPr>
            <p:spPr>
              <a:xfrm>
                <a:off x="328892" y="3941175"/>
                <a:ext cx="11556818" cy="635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09DE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PT" sz="2000" b="1" i="1" smtClean="0">
                                  <a:solidFill>
                                    <a:srgbClr val="009DE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𝕝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𝕝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 smtClean="0">
                              <a:solidFill>
                                <a:srgbClr val="009DE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P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pt-PT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</m:t>
                      </m:r>
                      <m:sSub>
                        <m:sSubPr>
                          <m:ctrlPr>
                            <a:rPr lang="pt-P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𝑂𝐺𝐸</m:t>
                          </m:r>
                        </m:sub>
                      </m:sSub>
                      <m:d>
                        <m:dPr>
                          <m:ctrl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sSubSup>
                        <m:sSubSupPr>
                          <m:ctrlPr>
                            <a:rPr lang="pt-P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pt-PT" sz="2000" b="0" i="1" smtClean="0">
                          <a:solidFill>
                            <a:srgbClr val="46555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</m:t>
                      </m:r>
                      <m:r>
                        <a:rPr lang="pt-PT" sz="20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f>
                        <m:f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2" y="3941175"/>
                <a:ext cx="11556818" cy="635495"/>
              </a:xfrm>
              <a:prstGeom prst="rect">
                <a:avLst/>
              </a:prstGeom>
              <a:blipFill rotWithShape="0">
                <a:blip r:embed="rId7"/>
                <a:stretch>
                  <a:fillRect t="-3846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tângulo 34"/>
              <p:cNvSpPr/>
              <p:nvPr/>
            </p:nvSpPr>
            <p:spPr>
              <a:xfrm>
                <a:off x="1794819" y="4386691"/>
                <a:ext cx="447953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 smtClean="0">
                    <a:solidFill>
                      <a:schemeClr val="bg2">
                        <a:lumMod val="1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correct nonrelativictic limit for arbitrary </a:t>
                </a:r>
                <a14:m>
                  <m:oMath xmlns:m="http://schemas.openxmlformats.org/officeDocument/2006/math">
                    <m:r>
                      <a:rPr lang="pt-PT" sz="16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sz="1600" dirty="0" smtClean="0">
                    <a:solidFill>
                      <a:schemeClr val="bg2">
                        <a:lumMod val="1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pt-PT" sz="1600" dirty="0">
                  <a:solidFill>
                    <a:schemeClr val="bg2">
                      <a:lumMod val="1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819" y="4386691"/>
                <a:ext cx="4479535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68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ixaDeTexto 38"/>
              <p:cNvSpPr txBox="1"/>
              <p:nvPr/>
            </p:nvSpPr>
            <p:spPr>
              <a:xfrm>
                <a:off x="687082" y="5446798"/>
                <a:ext cx="5791522" cy="313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PT" sz="2000" b="1" i="1" smtClean="0">
                                  <a:solidFill>
                                    <a:srgbClr val="009DE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𝕝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𝕝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PT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t-PT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lang="pt-PT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Sup>
                                <m:sSubSupPr>
                                  <m:ctrlPr>
                                    <a:rPr lang="pt-PT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PT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</m:e>
                          </m:d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 smtClean="0">
                              <a:solidFill>
                                <a:srgbClr val="009DE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P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P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2" y="5446798"/>
                <a:ext cx="5791522" cy="313997"/>
              </a:xfrm>
              <a:prstGeom prst="rect">
                <a:avLst/>
              </a:prstGeom>
              <a:blipFill rotWithShape="0">
                <a:blip r:embed="rId9"/>
                <a:stretch>
                  <a:fillRect t="-35294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tângulo 39"/>
              <p:cNvSpPr/>
              <p:nvPr/>
            </p:nvSpPr>
            <p:spPr>
              <a:xfrm>
                <a:off x="6967021" y="5329505"/>
                <a:ext cx="431845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CST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  <a:cs typeface="Utsaah" panose="020B0604020202020204" pitchFamily="34" charset="0"/>
                      </a:rPr>
                      <m:t>𝜋𝜋</m:t>
                    </m:r>
                  </m:oMath>
                </a14:m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- scattering studies -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constraints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-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Lorentz structure</a:t>
                </a:r>
                <a:endParaRPr lang="pt-PT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021" y="5329505"/>
                <a:ext cx="4318454" cy="707886"/>
              </a:xfrm>
              <a:prstGeom prst="rect">
                <a:avLst/>
              </a:prstGeom>
              <a:blipFill rotWithShape="0">
                <a:blip r:embed="rId10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eta para a direita 40"/>
          <p:cNvSpPr/>
          <p:nvPr/>
        </p:nvSpPr>
        <p:spPr>
          <a:xfrm rot="10800000">
            <a:off x="6587191" y="5462169"/>
            <a:ext cx="655625" cy="28325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ve esquerda 8"/>
          <p:cNvSpPr/>
          <p:nvPr/>
        </p:nvSpPr>
        <p:spPr>
          <a:xfrm rot="16200000">
            <a:off x="9714701" y="1585455"/>
            <a:ext cx="410130" cy="15144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9689782" y="2380002"/>
                <a:ext cx="562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009DE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>
                              <a:solidFill>
                                <a:srgbClr val="009DE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009DE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9DE0"/>
                  </a:solidFill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782" y="2380002"/>
                <a:ext cx="56291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/>
          <p:cNvSpPr/>
          <p:nvPr/>
        </p:nvSpPr>
        <p:spPr>
          <a:xfrm rot="459998">
            <a:off x="10397320" y="1036702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  <a:cs typeface="Helvetica" panose="020B0604020202020204" pitchFamily="34" charset="0"/>
              </a:rPr>
              <a:t>for now,</a:t>
            </a:r>
          </a:p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  <a:cs typeface="Helvetica" panose="020B0604020202020204" pitchFamily="34" charset="0"/>
              </a:rPr>
              <a:t>fixed masses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8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586665" y="3870924"/>
            <a:ext cx="4450539" cy="843362"/>
          </a:xfrm>
          <a:prstGeom prst="roundRect">
            <a:avLst/>
          </a:prstGeom>
          <a:solidFill>
            <a:srgbClr val="BDD7EE">
              <a:alpha val="20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tângulo de cantos arredondados 42"/>
          <p:cNvSpPr/>
          <p:nvPr/>
        </p:nvSpPr>
        <p:spPr>
          <a:xfrm>
            <a:off x="6452200" y="3854253"/>
            <a:ext cx="2496664" cy="84695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75000"/>
                <a:alpha val="1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de cantos arredondados 43"/>
          <p:cNvSpPr/>
          <p:nvPr/>
        </p:nvSpPr>
        <p:spPr>
          <a:xfrm>
            <a:off x="9347876" y="3870924"/>
            <a:ext cx="2413043" cy="836611"/>
          </a:xfrm>
          <a:prstGeom prst="roundRect">
            <a:avLst/>
          </a:prstGeom>
          <a:solidFill>
            <a:srgbClr val="E000A0">
              <a:alpha val="20000"/>
            </a:srgbClr>
          </a:solidFill>
          <a:ln>
            <a:solidFill>
              <a:schemeClr val="accent6">
                <a:lumMod val="75000"/>
                <a:alpha val="1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ector reto 45"/>
          <p:cNvCxnSpPr/>
          <p:nvPr/>
        </p:nvCxnSpPr>
        <p:spPr>
          <a:xfrm>
            <a:off x="0" y="782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  <p:bldP spid="41" grpId="0" animBg="1"/>
      <p:bldP spid="9" grpId="0" animBg="1"/>
      <p:bldP spid="11" grpId="0"/>
      <p:bldP spid="37" grpId="0"/>
      <p:bldP spid="5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3803" y="239053"/>
            <a:ext cx="74703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Linear</a:t>
            </a:r>
            <a:r>
              <a:rPr lang="pt-PT" sz="3200" dirty="0" smtClean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confinement in </a:t>
            </a:r>
            <a:r>
              <a:rPr lang="pt-PT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momentum</a:t>
            </a:r>
            <a:r>
              <a:rPr lang="pt-PT" sz="3200" dirty="0" smtClean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space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322364" y="1428494"/>
                <a:ext cx="2722320" cy="425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d>
                        <m:d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64" y="1428494"/>
                <a:ext cx="2722320" cy="425181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923414" y="1499136"/>
                <a:ext cx="1517694" cy="28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pt-P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pt-P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4" y="1499136"/>
                <a:ext cx="1517694" cy="282000"/>
              </a:xfrm>
              <a:prstGeom prst="rect">
                <a:avLst/>
              </a:prstGeom>
              <a:blipFill rotWithShape="0">
                <a:blip r:embed="rId3"/>
                <a:stretch>
                  <a:fillRect t="-36957" b="-1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595251" y="1017292"/>
            <a:ext cx="228940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9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Nonrelativistic </a:t>
            </a:r>
            <a:r>
              <a:rPr kumimoji="0" lang="pt-PT" sz="19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case</a:t>
            </a:r>
            <a:endParaRPr kumimoji="0" lang="pt-PT" sz="19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9118176" y="1384543"/>
                <a:ext cx="2050690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pt-PT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≡−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sSup>
                        <m:sSupPr>
                          <m:ctrlPr>
                            <a:rPr lang="pt-PT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pt-PT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bg2">
                      <a:lumMod val="1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176" y="1384543"/>
                <a:ext cx="2050690" cy="5647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876559" y="1521492"/>
                <a:ext cx="2672032" cy="2703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pt-PT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pt-PT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PT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pt-PT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pt-PT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pt-PT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pt-PT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pt-PT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pt-PT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pt-PT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pt-PT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pt-PT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pt-PT" dirty="0" smtClean="0">
                    <a:solidFill>
                      <a:schemeClr val="bg2">
                        <a:lumMod val="1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</a:t>
                </a:r>
                <a:endParaRPr lang="pt-PT" dirty="0">
                  <a:solidFill>
                    <a:schemeClr val="bg2">
                      <a:lumMod val="1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59" y="1521492"/>
                <a:ext cx="2672032" cy="270395"/>
              </a:xfrm>
              <a:prstGeom prst="rect">
                <a:avLst/>
              </a:prstGeom>
              <a:blipFill rotWithShape="0">
                <a:blip r:embed="rId5"/>
                <a:stretch>
                  <a:fillRect l="-2968" t="-36364" r="-3881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23414" y="2362153"/>
                <a:ext cx="5097794" cy="5057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7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17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pt-PT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7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pt-PT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d>
                        <m:dPr>
                          <m:ctrlP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7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pt-PT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PT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pt-PT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pt-PT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7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pt-PT" sz="17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pt-PT" sz="1700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4" y="2362153"/>
                <a:ext cx="5097794" cy="505716"/>
              </a:xfrm>
              <a:prstGeom prst="rect">
                <a:avLst/>
              </a:prstGeom>
              <a:blipFill rotWithShape="0">
                <a:blip r:embed="rId6"/>
                <a:stretch>
                  <a:fillRect t="-1205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6800264" y="2332338"/>
                <a:ext cx="4910442" cy="5355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264" y="2332338"/>
                <a:ext cx="4910442" cy="535531"/>
              </a:xfrm>
              <a:prstGeom prst="rect">
                <a:avLst/>
              </a:prstGeom>
              <a:blipFill rotWithShape="0">
                <a:blip r:embed="rId7"/>
                <a:stretch>
                  <a:fillRect t="-4598"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0372487" y="2977588"/>
                <a:ext cx="1368452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pt-P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pt-P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𝜋𝜎</m:t>
                          </m:r>
                        </m:num>
                        <m:den>
                          <m:sSup>
                            <m:sSupPr>
                              <m:ctrlPr>
                                <a:rPr lang="pt-PT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pt-PT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sz="1600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487" y="2977588"/>
                <a:ext cx="1368452" cy="504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923414" y="1962043"/>
            <a:ext cx="214193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9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Fourier Transform</a:t>
            </a:r>
            <a:endParaRPr kumimoji="0" lang="pt-PT" sz="19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876559" y="2480961"/>
                <a:ext cx="10345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1600" kern="0" dirty="0" smtClean="0">
                    <a:solidFill>
                      <a:srgbClr val="009DE0"/>
                    </a:solidFill>
                  </a:rPr>
                  <a:t>lim</a:t>
                </a:r>
                <a:r>
                  <a:rPr kumimoji="0" lang="pt-PT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9DE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9DE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pt-PT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9DE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→0 </m:t>
                    </m:r>
                  </m:oMath>
                </a14:m>
                <a:endParaRPr kumimoji="0" lang="pt-PT" sz="1800" i="0" u="none" strike="noStrike" kern="0" cap="none" spc="0" normalizeH="0" baseline="0" noProof="0" dirty="0">
                  <a:ln>
                    <a:noFill/>
                  </a:ln>
                  <a:solidFill>
                    <a:srgbClr val="009DE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59" y="2480961"/>
                <a:ext cx="1034579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294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8593489" y="1474956"/>
            <a:ext cx="57740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7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endParaRPr kumimoji="0" lang="pt-PT" sz="17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5122807" y="1637349"/>
            <a:ext cx="450589" cy="24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tângulo 27"/>
              <p:cNvSpPr/>
              <p:nvPr/>
            </p:nvSpPr>
            <p:spPr>
              <a:xfrm>
                <a:off x="1688908" y="3602092"/>
                <a:ext cx="7662482" cy="818942"/>
              </a:xfrm>
              <a:prstGeom prst="rect">
                <a:avLst/>
              </a:prstGeom>
              <a:solidFill>
                <a:srgbClr val="BDD7EE">
                  <a:alpha val="20000"/>
                </a:srgbClr>
              </a:solidFill>
              <a:ln>
                <a:solidFill>
                  <a:srgbClr val="F2F2F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0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pt-PT" sz="2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0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pt-PT" sz="2000" b="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0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PT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PT" sz="20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pt-PT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PT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pt-PT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t-PT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t-PT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1′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pt-PT" dirty="0">
                  <a:latin typeface="Arial"/>
                </a:endParaRPr>
              </a:p>
            </p:txBody>
          </p:sp>
        </mc:Choice>
        <mc:Fallback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08" y="3602092"/>
                <a:ext cx="7662482" cy="81894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F2F2F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/>
          <p:cNvSpPr/>
          <p:nvPr/>
        </p:nvSpPr>
        <p:spPr>
          <a:xfrm>
            <a:off x="553123" y="3173647"/>
            <a:ext cx="193514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9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Relativistic</a:t>
            </a:r>
            <a:r>
              <a:rPr kumimoji="0" lang="pt-PT" sz="190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pt-PT" sz="19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case</a:t>
            </a:r>
            <a:endParaRPr kumimoji="0" lang="pt-PT" sz="19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tângulo 30"/>
              <p:cNvSpPr/>
              <p:nvPr/>
            </p:nvSpPr>
            <p:spPr>
              <a:xfrm>
                <a:off x="923414" y="4457006"/>
                <a:ext cx="10730151" cy="174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 defTabSz="914400">
                  <a:lnSpc>
                    <a:spcPct val="120000"/>
                  </a:lnSpc>
                  <a:buClr>
                    <a:srgbClr val="009DE0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pt-PT" sz="1900" kern="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Covariant</a:t>
                </a:r>
                <a:r>
                  <a:rPr lang="pt-PT" sz="2000" kern="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20000"/>
                  </a:lnSpc>
                  <a:buClr>
                    <a:srgbClr val="009DE0"/>
                  </a:buClr>
                  <a:buFont typeface="Wingdings" panose="05000000000000000000" pitchFamily="2" charset="2"/>
                  <a:buChar char="ü"/>
                  <a:defRPr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sz="19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PT" sz="19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sz="19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19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pt-PT" sz="19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pt-PT" sz="19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num>
                          <m:den>
                            <m:r>
                              <a:rPr lang="pt-PT" sz="19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pt-PT" sz="19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19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19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9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t-PT" sz="19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pt-PT" sz="19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9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PT" sz="19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pt-PT" sz="19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9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PT" sz="19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pt-PT" sz="19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9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a:rPr lang="pt-PT" sz="19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pt-PT" sz="19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0;</m:t>
                    </m:r>
                  </m:oMath>
                </a14:m>
                <a:r>
                  <a:rPr lang="pt-PT" sz="1900" kern="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  </a:t>
                </a:r>
                <a:r>
                  <a:rPr lang="pt-PT" sz="1900" kern="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necessary to </a:t>
                </a:r>
                <a:r>
                  <a:rPr lang="pt-PT" sz="1900" kern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prove chiral symmetry </a:t>
                </a:r>
              </a:p>
              <a:p>
                <a:pPr marL="342900" lvl="0" indent="-342900" algn="just">
                  <a:lnSpc>
                    <a:spcPct val="120000"/>
                  </a:lnSpc>
                  <a:buClr>
                    <a:srgbClr val="009DE0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pt-PT" sz="1900" kern="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nonrelativistic </a:t>
                </a:r>
                <a:r>
                  <a:rPr lang="pt-PT" sz="1900" kern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limit: 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PT" sz="1900" i="1" ker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PT" sz="1900" ker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pt-PT" sz="1900" i="1" ker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pt-PT" sz="19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PT" sz="1900" b="1" i="1" ker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PT" sz="1900" i="1" ker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sz="19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pt-PT" sz="19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900" b="1" i="1" ker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pt-PT" sz="1900" b="1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1900" b="1" i="1" ker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pt-PT" sz="1900" i="1" ker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pt-PT" sz="19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900" b="1" i="1" ker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pt-PT" sz="1900" i="1" ker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PT" sz="19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PT" sz="19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lang="pt-PT" sz="19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sz="19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900" i="1" ker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pt-PT" sz="1900" i="1" ker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pt-PT" sz="19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19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1900" b="1" i="1" ker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pt-PT" sz="1900" b="1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900" b="1" i="1" ker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</m:e>
                          <m:sup>
                            <m:r>
                              <a:rPr lang="pt-PT" sz="1900" i="1" ker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pt-PT" sz="19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pt-PT" sz="19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900" b="1" i="1" ker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1900" i="1" ker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pt-PT" sz="19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900" b="1" i="1" ker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</m:d>
                  </m:oMath>
                </a14:m>
                <a:endParaRPr lang="pt-PT" sz="1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4" y="4457006"/>
                <a:ext cx="10730151" cy="1745991"/>
              </a:xfrm>
              <a:prstGeom prst="rect">
                <a:avLst/>
              </a:prstGeom>
              <a:blipFill rotWithShape="0">
                <a:blip r:embed="rId11"/>
                <a:stretch>
                  <a:fillRect l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/>
          <p:cNvSpPr/>
          <p:nvPr/>
        </p:nvSpPr>
        <p:spPr>
          <a:xfrm>
            <a:off x="9764299" y="4862451"/>
            <a:ext cx="197664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PT" sz="1900" kern="0" dirty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well-defined integral as a</a:t>
            </a:r>
          </a:p>
          <a:p>
            <a:pPr lvl="0" algn="ctr">
              <a:defRPr/>
            </a:pPr>
            <a:r>
              <a:rPr lang="pt-PT" sz="1900" kern="0" dirty="0">
                <a:solidFill>
                  <a:srgbClr val="009D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Cauchy Principal Value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9656197" y="3940366"/>
                <a:ext cx="2424514" cy="686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pt-P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PT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pt-PT" sz="1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PT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𝜋𝜎</m:t>
                          </m:r>
                        </m:num>
                        <m:den>
                          <m:sSup>
                            <m:sSupPr>
                              <m:ctrlPr>
                                <a:rPr lang="pt-PT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PT" sz="1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PT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1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PT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197" y="3940366"/>
                <a:ext cx="2424514" cy="68679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/>
          <p:cNvSpPr/>
          <p:nvPr/>
        </p:nvSpPr>
        <p:spPr>
          <a:xfrm>
            <a:off x="5044684" y="1327194"/>
            <a:ext cx="692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kern="0" dirty="0" smtClean="0">
                <a:solidFill>
                  <a:schemeClr val="accent2"/>
                </a:solidFill>
              </a:rPr>
              <a:t>equiv.</a:t>
            </a:r>
            <a:endParaRPr kumimoji="0" lang="pt-PT" sz="18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651376" y="1028734"/>
            <a:ext cx="4540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SL, A</a:t>
            </a:r>
            <a:r>
              <a:rPr lang="en-US" sz="1400" dirty="0" smtClean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. Stadler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 E</a:t>
            </a:r>
            <a:r>
              <a:rPr lang="en-US" sz="1400" dirty="0" smtClean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. Biernat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 M.T. Peña; </a:t>
            </a:r>
            <a:r>
              <a:rPr lang="en-US" sz="1400" dirty="0" smtClean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PRD</a:t>
            </a:r>
            <a:r>
              <a:rPr lang="en-US" sz="1400" b="1" dirty="0" smtClean="0">
                <a:solidFill>
                  <a:srgbClr val="44546A"/>
                </a:solidFill>
                <a:latin typeface="Calibri Light"/>
              </a:rPr>
              <a:t>90</a:t>
            </a:r>
            <a:r>
              <a:rPr lang="en-US" sz="1400" dirty="0">
                <a:solidFill>
                  <a:srgbClr val="44546A"/>
                </a:solidFill>
                <a:latin typeface="Calibri" panose="020F0502020204030204" pitchFamily="34" charset="0"/>
                <a:cs typeface="Utsaah" panose="020B0604020202020204" pitchFamily="34" charset="0"/>
              </a:rPr>
              <a:t>, 096003 (2014)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-1" y="6565612"/>
            <a:ext cx="121920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		HUGS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JLab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USA     June, 2015 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			</a:t>
            </a:r>
            <a:r>
              <a:rPr lang="en-US" sz="1300" dirty="0" smtClean="0">
                <a:solidFill>
                  <a:schemeClr val="tx2"/>
                </a:solidFill>
                <a:latin typeface="+mj-lt"/>
                <a:cs typeface="Utsaah" panose="020B0604020202020204" pitchFamily="34" charset="0"/>
              </a:rPr>
              <a:t>Sofia Leitão                                                                                                                                                  9</a:t>
            </a:r>
            <a:endParaRPr lang="pt-PT" sz="13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0" y="7820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 rot="459998">
            <a:off x="10387242" y="178907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  <a:cs typeface="Helvetica" panose="020B0604020202020204" pitchFamily="34" charset="0"/>
              </a:rPr>
              <a:t>subtle detail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32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9" grpId="0"/>
      <p:bldP spid="28" grpId="0" animBg="1"/>
      <p:bldP spid="29" grpId="0"/>
      <p:bldP spid="31" grpId="0"/>
      <p:bldP spid="32" grpId="0"/>
      <p:bldP spid="5" grpId="0"/>
      <p:bldP spid="30" grpId="0"/>
      <p:bldP spid="20" grpId="0"/>
    </p:bld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6222</TotalTime>
  <Words>1172</Words>
  <Application>Microsoft Office PowerPoint</Application>
  <PresentationFormat>Widescreen</PresentationFormat>
  <Paragraphs>304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Batang</vt:lpstr>
      <vt:lpstr>Arial</vt:lpstr>
      <vt:lpstr>Calibri</vt:lpstr>
      <vt:lpstr>Calibri Light</vt:lpstr>
      <vt:lpstr>Cambria Math</vt:lpstr>
      <vt:lpstr>Helvetica</vt:lpstr>
      <vt:lpstr>Utsaah</vt:lpstr>
      <vt:lpstr>Wingdings</vt:lpstr>
      <vt:lpstr>Wingdings 2</vt:lpstr>
      <vt:lpstr>HDOfficeLightV0</vt:lpstr>
      <vt:lpstr>Quarkonia and heavy-light mesons in a covariant quark model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Quarkonia and heavy light mesons in a covariant quark model</dc:title>
  <dc:creator>SL</dc:creator>
  <cp:lastModifiedBy>SL</cp:lastModifiedBy>
  <cp:revision>202</cp:revision>
  <dcterms:created xsi:type="dcterms:W3CDTF">2015-05-12T00:11:19Z</dcterms:created>
  <dcterms:modified xsi:type="dcterms:W3CDTF">2015-06-15T04:42:23Z</dcterms:modified>
</cp:coreProperties>
</file>